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8"/>
  </p:notesMasterIdLst>
  <p:sldIdLst>
    <p:sldId id="269" r:id="rId5"/>
    <p:sldId id="265" r:id="rId6"/>
    <p:sldId id="268" r:id="rId7"/>
    <p:sldId id="264" r:id="rId8"/>
    <p:sldId id="271" r:id="rId9"/>
    <p:sldId id="272" r:id="rId10"/>
    <p:sldId id="259" r:id="rId11"/>
    <p:sldId id="274" r:id="rId12"/>
    <p:sldId id="276" r:id="rId13"/>
    <p:sldId id="273" r:id="rId14"/>
    <p:sldId id="275" r:id="rId15"/>
    <p:sldId id="267" r:id="rId16"/>
    <p:sldId id="270" r:id="rId17"/>
  </p:sldIdLst>
  <p:sldSz cx="6858000"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2174"/>
    <a:srgbClr val="3C92CA"/>
    <a:srgbClr val="FF7900"/>
    <a:srgbClr val="50BE87"/>
    <a:srgbClr val="000000"/>
    <a:srgbClr val="FFB4E6"/>
    <a:srgbClr val="8F8F8F"/>
    <a:srgbClr val="9164CD"/>
    <a:srgbClr val="4BB4E6"/>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59806-A5FC-8F4D-96C4-261CC796D1BC}" v="1" dt="2025-05-26T08:32:52.991"/>
    <p1510:client id="{6AEF1F53-C327-46B1-B0A9-24BB9B61DE8C}" v="1" dt="2025-03-11T10:16:49.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3"/>
    <p:restoredTop sz="94658"/>
  </p:normalViewPr>
  <p:slideViewPr>
    <p:cSldViewPr snapToGrid="0">
      <p:cViewPr varScale="1">
        <p:scale>
          <a:sx n="81" d="100"/>
          <a:sy n="81" d="100"/>
        </p:scale>
        <p:origin x="32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C8A83-EF0F-4F53-8EFB-2041EA3CD5C9}" type="datetimeFigureOut">
              <a:rPr lang="en-US" smtClean="0"/>
              <a:t>5/26/25</a:t>
            </a:fld>
            <a:endParaRPr lang="en-US"/>
          </a:p>
        </p:txBody>
      </p:sp>
      <p:sp>
        <p:nvSpPr>
          <p:cNvPr id="4" name="Espace réservé de l'image des diapositives 3"/>
          <p:cNvSpPr>
            <a:spLocks noGrp="1" noRot="1" noChangeAspect="1"/>
          </p:cNvSpPr>
          <p:nvPr>
            <p:ph type="sldImg" idx="2"/>
          </p:nvPr>
        </p:nvSpPr>
        <p:spPr>
          <a:xfrm>
            <a:off x="2339975" y="1143000"/>
            <a:ext cx="2178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43E84-9C9A-4169-BE18-B4D6CB0DF911}" type="slidenum">
              <a:rPr lang="en-US" smtClean="0"/>
              <a:t>‹N°›</a:t>
            </a:fld>
            <a:endParaRPr lang="en-US"/>
          </a:p>
        </p:txBody>
      </p:sp>
    </p:spTree>
    <p:extLst>
      <p:ext uri="{BB962C8B-B14F-4D97-AF65-F5344CB8AC3E}">
        <p14:creationId xmlns:p14="http://schemas.microsoft.com/office/powerpoint/2010/main" val="346275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0743E84-9C9A-4169-BE18-B4D6CB0DF911}" type="slidenum">
              <a:rPr lang="en-US" smtClean="0"/>
              <a:t>3</a:t>
            </a:fld>
            <a:endParaRPr lang="en-US"/>
          </a:p>
        </p:txBody>
      </p:sp>
    </p:spTree>
    <p:extLst>
      <p:ext uri="{BB962C8B-B14F-4D97-AF65-F5344CB8AC3E}">
        <p14:creationId xmlns:p14="http://schemas.microsoft.com/office/powerpoint/2010/main" val="92204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0794"/>
            <a:ext cx="5829300" cy="3384092"/>
          </a:xfrm>
        </p:spPr>
        <p:txBody>
          <a:bodyPr anchor="b"/>
          <a:lstStyle>
            <a:lvl1pPr algn="ctr">
              <a:defRPr sz="4500"/>
            </a:lvl1pPr>
          </a:lstStyle>
          <a:p>
            <a:r>
              <a:rPr lang="fr-FR"/>
              <a:t>Modifiez le style du titre</a:t>
            </a:r>
            <a:endParaRPr lang="en-US"/>
          </a:p>
        </p:txBody>
      </p:sp>
      <p:sp>
        <p:nvSpPr>
          <p:cNvPr id="3" name="Subtitle 2"/>
          <p:cNvSpPr>
            <a:spLocks noGrp="1"/>
          </p:cNvSpPr>
          <p:nvPr>
            <p:ph type="subTitle" idx="1"/>
          </p:nvPr>
        </p:nvSpPr>
        <p:spPr>
          <a:xfrm>
            <a:off x="857250" y="5105389"/>
            <a:ext cx="5143500" cy="23468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1744143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74262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17514"/>
            <a:ext cx="1478756" cy="8237474"/>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71488" y="517514"/>
            <a:ext cx="4350544" cy="823747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1441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4597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23318"/>
            <a:ext cx="5915025" cy="4043359"/>
          </a:xfrm>
        </p:spPr>
        <p:txBody>
          <a:bodyPr anchor="b"/>
          <a:lstStyle>
            <a:lvl1pPr>
              <a:defRPr sz="4500"/>
            </a:lvl1pPr>
          </a:lstStyle>
          <a:p>
            <a:r>
              <a:rPr lang="fr-FR"/>
              <a:t>Modifiez le style du titre</a:t>
            </a:r>
            <a:endParaRPr lang="en-US"/>
          </a:p>
        </p:txBody>
      </p:sp>
      <p:sp>
        <p:nvSpPr>
          <p:cNvPr id="3" name="Text Placeholder 2"/>
          <p:cNvSpPr>
            <a:spLocks noGrp="1"/>
          </p:cNvSpPr>
          <p:nvPr>
            <p:ph type="body" idx="1"/>
          </p:nvPr>
        </p:nvSpPr>
        <p:spPr>
          <a:xfrm>
            <a:off x="467916" y="6504929"/>
            <a:ext cx="5915025" cy="212630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1966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71488"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471863"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666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17516"/>
            <a:ext cx="5915025" cy="1878802"/>
          </a:xfrm>
        </p:spPr>
        <p:txBody>
          <a:bodyPr/>
          <a:lstStyle/>
          <a:p>
            <a:r>
              <a:rPr lang="fr-FR"/>
              <a:t>Modifiez le style du titre</a:t>
            </a:r>
            <a:endParaRPr lang="en-US"/>
          </a:p>
        </p:txBody>
      </p:sp>
      <p:sp>
        <p:nvSpPr>
          <p:cNvPr id="3" name="Text Placeholder 2"/>
          <p:cNvSpPr>
            <a:spLocks noGrp="1"/>
          </p:cNvSpPr>
          <p:nvPr>
            <p:ph type="body" idx="1"/>
          </p:nvPr>
        </p:nvSpPr>
        <p:spPr>
          <a:xfrm>
            <a:off x="472381" y="2382815"/>
            <a:ext cx="2901255"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550596"/>
            <a:ext cx="2901255"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3471863" y="2382815"/>
            <a:ext cx="2915543"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550596"/>
            <a:ext cx="2915543"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162F4455-0A7D-4F4F-BC65-47DE8C380244}" type="datetimeFigureOut">
              <a:rPr lang="fr-FR" smtClean="0"/>
              <a:t>26/05/2025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49994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162F4455-0A7D-4F4F-BC65-47DE8C380244}" type="datetimeFigureOut">
              <a:rPr lang="fr-FR" smtClean="0"/>
              <a:t>26/05/2025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13535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F4455-0A7D-4F4F-BC65-47DE8C380244}" type="datetimeFigureOut">
              <a:rPr lang="fr-FR" smtClean="0"/>
              <a:t>26/05/2025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3840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Content Placeholder 2"/>
          <p:cNvSpPr>
            <a:spLocks noGrp="1"/>
          </p:cNvSpPr>
          <p:nvPr>
            <p:ph idx="1"/>
          </p:nvPr>
        </p:nvSpPr>
        <p:spPr>
          <a:xfrm>
            <a:off x="2915543" y="1399540"/>
            <a:ext cx="3471863" cy="690768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89857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2915543" y="1399540"/>
            <a:ext cx="3471863" cy="690768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27204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17516"/>
            <a:ext cx="5915025" cy="187880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471488" y="2587570"/>
            <a:ext cx="5915025" cy="61674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71488" y="9009246"/>
            <a:ext cx="1543050" cy="517514"/>
          </a:xfrm>
          <a:prstGeom prst="rect">
            <a:avLst/>
          </a:prstGeom>
        </p:spPr>
        <p:txBody>
          <a:bodyPr vert="horz" lIns="91440" tIns="45720" rIns="91440" bIns="45720" rtlCol="0" anchor="ctr"/>
          <a:lstStyle>
            <a:lvl1pPr algn="l">
              <a:defRPr sz="900">
                <a:solidFill>
                  <a:schemeClr val="tx1">
                    <a:tint val="75000"/>
                  </a:schemeClr>
                </a:solidFill>
              </a:defRPr>
            </a:lvl1pPr>
          </a:lstStyle>
          <a:p>
            <a:fld id="{162F4455-0A7D-4F4F-BC65-47DE8C380244}" type="datetimeFigureOut">
              <a:rPr lang="fr-FR" smtClean="0"/>
              <a:t>26/05/2025</a:t>
            </a:fld>
            <a:endParaRPr lang="fr-FR"/>
          </a:p>
        </p:txBody>
      </p:sp>
      <p:sp>
        <p:nvSpPr>
          <p:cNvPr id="5" name="Footer Placeholder 4"/>
          <p:cNvSpPr>
            <a:spLocks noGrp="1"/>
          </p:cNvSpPr>
          <p:nvPr>
            <p:ph type="ftr" sz="quarter" idx="3"/>
          </p:nvPr>
        </p:nvSpPr>
        <p:spPr>
          <a:xfrm>
            <a:off x="2271713" y="9009246"/>
            <a:ext cx="2314575" cy="51751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009246"/>
            <a:ext cx="1543050" cy="517514"/>
          </a:xfrm>
          <a:prstGeom prst="rect">
            <a:avLst/>
          </a:prstGeom>
        </p:spPr>
        <p:txBody>
          <a:bodyPr vert="horz" lIns="91440" tIns="45720" rIns="91440" bIns="45720" rtlCol="0" anchor="ctr"/>
          <a:lstStyle>
            <a:lvl1pPr algn="r">
              <a:defRPr sz="900">
                <a:solidFill>
                  <a:schemeClr val="tx1">
                    <a:tint val="75000"/>
                  </a:schemeClr>
                </a:solidFill>
              </a:defRPr>
            </a:lvl1pPr>
          </a:lstStyle>
          <a:p>
            <a:fld id="{FF0D78FE-2431-4A38-BD78-D7F293BC632B}" type="slidenum">
              <a:rPr lang="fr-FR" smtClean="0"/>
              <a:t>‹N°›</a:t>
            </a:fld>
            <a:endParaRPr lang="fr-FR"/>
          </a:p>
        </p:txBody>
      </p:sp>
    </p:spTree>
    <p:extLst>
      <p:ext uri="{BB962C8B-B14F-4D97-AF65-F5344CB8AC3E}">
        <p14:creationId xmlns:p14="http://schemas.microsoft.com/office/powerpoint/2010/main" val="1850326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microsoft.com/office/2007/relationships/hdphoto" Target="../media/hdphoto22.wdp"/><Relationship Id="rId3" Type="http://schemas.microsoft.com/office/2007/relationships/hdphoto" Target="../media/hdphoto20.wdp"/><Relationship Id="rId7"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1.wdp"/><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emf"/><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4.wdp"/><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2.png"/><Relationship Id="rId12" Type="http://schemas.microsoft.com/office/2007/relationships/hdphoto" Target="../media/hdphoto9.wdp"/><Relationship Id="rId2" Type="http://schemas.openxmlformats.org/officeDocument/2006/relationships/image" Target="../media/image5.emf"/><Relationship Id="rId16" Type="http://schemas.microsoft.com/office/2007/relationships/hdphoto" Target="../media/hdphoto11.wdp"/><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23.png"/><Relationship Id="rId14" Type="http://schemas.microsoft.com/office/2007/relationships/hdphoto" Target="../media/hdphoto10.wdp"/></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2.wdp"/><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3.wdp"/><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10" Type="http://schemas.microsoft.com/office/2007/relationships/hdphoto" Target="../media/hdphoto14.wdp"/><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5.wdp"/><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1AE1762-A1C1-998D-146E-7D7F9E4EE077}"/>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969" r="58149"/>
          <a:stretch/>
        </p:blipFill>
        <p:spPr>
          <a:xfrm>
            <a:off x="-50311" y="0"/>
            <a:ext cx="6896106" cy="9721403"/>
          </a:xfrm>
          <a:prstGeom prst="rect">
            <a:avLst/>
          </a:prstGeom>
        </p:spPr>
      </p:pic>
      <p:pic>
        <p:nvPicPr>
          <p:cNvPr id="5" name="Image 4">
            <a:extLst>
              <a:ext uri="{FF2B5EF4-FFF2-40B4-BE49-F238E27FC236}">
                <a16:creationId xmlns:a16="http://schemas.microsoft.com/office/drawing/2014/main" id="{5EB8775C-7A0A-0D96-6246-2A1F0D0DE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5886" y="8427342"/>
            <a:ext cx="870678" cy="870678"/>
          </a:xfrm>
          <a:prstGeom prst="rect">
            <a:avLst/>
          </a:prstGeom>
        </p:spPr>
      </p:pic>
      <p:sp>
        <p:nvSpPr>
          <p:cNvPr id="6" name="Rectangle 5">
            <a:extLst>
              <a:ext uri="{FF2B5EF4-FFF2-40B4-BE49-F238E27FC236}">
                <a16:creationId xmlns:a16="http://schemas.microsoft.com/office/drawing/2014/main" id="{124A901D-4C69-11EB-1F04-38BF6A4EBBF5}"/>
              </a:ext>
            </a:extLst>
          </p:cNvPr>
          <p:cNvSpPr/>
          <p:nvPr/>
        </p:nvSpPr>
        <p:spPr>
          <a:xfrm rot="16200000">
            <a:off x="-1864607" y="1864605"/>
            <a:ext cx="5014454" cy="1285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EBA9A2D-D04B-4CEC-0F47-7385310885BD}"/>
              </a:ext>
            </a:extLst>
          </p:cNvPr>
          <p:cNvSpPr/>
          <p:nvPr/>
        </p:nvSpPr>
        <p:spPr>
          <a:xfrm>
            <a:off x="-28442" y="4996623"/>
            <a:ext cx="1285242" cy="1019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Helvetica 75 Bold"/>
              </a:rPr>
              <a:t>2025</a:t>
            </a:r>
            <a:endParaRPr lang="fr-FR" sz="3200" b="1" i="0" u="none" strike="noStrike" kern="1200" cap="none" spc="0" normalizeH="0" baseline="0" noProof="0" dirty="0">
              <a:ln>
                <a:noFill/>
              </a:ln>
              <a:solidFill>
                <a:prstClr val="black"/>
              </a:solidFill>
              <a:effectLst/>
              <a:uLnTx/>
              <a:uFillTx/>
              <a:latin typeface="Helvetica 75 Bold"/>
            </a:endParaRPr>
          </a:p>
        </p:txBody>
      </p:sp>
      <p:sp>
        <p:nvSpPr>
          <p:cNvPr id="8" name="Titre 1">
            <a:extLst>
              <a:ext uri="{FF2B5EF4-FFF2-40B4-BE49-F238E27FC236}">
                <a16:creationId xmlns:a16="http://schemas.microsoft.com/office/drawing/2014/main" id="{90B7981D-FD83-DD2F-D522-ECF98591466F}"/>
              </a:ext>
            </a:extLst>
          </p:cNvPr>
          <p:cNvSpPr txBox="1">
            <a:spLocks/>
          </p:cNvSpPr>
          <p:nvPr/>
        </p:nvSpPr>
        <p:spPr>
          <a:xfrm rot="16200000">
            <a:off x="-1420829" y="2455409"/>
            <a:ext cx="3812848" cy="996596"/>
          </a:xfrm>
          <a:prstGeom prst="rect">
            <a:avLst/>
          </a:prstGeom>
        </p:spPr>
        <p:txBody>
          <a:bodyPr vert="horz" lIns="91440" tIns="45720" rIns="91440" bIns="45720" rtlCol="0" anchor="b">
            <a:normAutofit fontScale="92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6000">
                <a:solidFill>
                  <a:schemeClr val="bg1"/>
                </a:solidFill>
                <a:latin typeface="Helvetica 75 Bold" panose="020B0804020202020204" pitchFamily="34" charset="0"/>
              </a:rPr>
              <a:t>COURSES</a:t>
            </a:r>
          </a:p>
        </p:txBody>
      </p:sp>
      <p:sp>
        <p:nvSpPr>
          <p:cNvPr id="9" name="ZoneTexte 8">
            <a:extLst>
              <a:ext uri="{FF2B5EF4-FFF2-40B4-BE49-F238E27FC236}">
                <a16:creationId xmlns:a16="http://schemas.microsoft.com/office/drawing/2014/main" id="{90027336-FA73-A4CC-3989-0CAE53F96E5F}"/>
              </a:ext>
            </a:extLst>
          </p:cNvPr>
          <p:cNvSpPr txBox="1"/>
          <p:nvPr/>
        </p:nvSpPr>
        <p:spPr>
          <a:xfrm rot="16200000">
            <a:off x="-706631" y="2627296"/>
            <a:ext cx="331306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8000"/>
                </a:solidFill>
                <a:effectLst/>
                <a:uLnTx/>
                <a:uFillTx/>
                <a:latin typeface="Helvetica 65 Medium" panose="020B0604020202020204" pitchFamily="34" charset="0"/>
                <a:ea typeface="+mn-ea"/>
                <a:cs typeface="+mn-cs"/>
              </a:rPr>
              <a:t>Orange  Security </a:t>
            </a:r>
            <a:r>
              <a:rPr kumimoji="0" lang="fr-FR" sz="1800" b="0" i="0" u="none" strike="noStrike" kern="1200" cap="none" spc="0" normalizeH="0" baseline="0" noProof="0" dirty="0" err="1">
                <a:ln>
                  <a:noFill/>
                </a:ln>
                <a:solidFill>
                  <a:srgbClr val="FF8000"/>
                </a:solidFill>
                <a:effectLst/>
                <a:uLnTx/>
                <a:uFillTx/>
                <a:latin typeface="Helvetica 65 Medium" panose="020B0604020202020204" pitchFamily="34" charset="0"/>
                <a:ea typeface="+mn-ea"/>
                <a:cs typeface="+mn-cs"/>
              </a:rPr>
              <a:t>School</a:t>
            </a:r>
            <a:endParaRPr kumimoji="0" lang="fr-FR" sz="1800" b="0" i="0" u="none" strike="noStrike" kern="1200" cap="none" spc="0" normalizeH="0" baseline="0" noProof="0" dirty="0">
              <a:ln>
                <a:noFill/>
              </a:ln>
              <a:solidFill>
                <a:srgbClr val="FF8000"/>
              </a:solidFill>
              <a:effectLst/>
              <a:uLnTx/>
              <a:uFillTx/>
              <a:latin typeface="Helvetica 65 Medium" panose="020B0604020202020204" pitchFamily="34" charset="0"/>
              <a:ea typeface="+mn-ea"/>
              <a:cs typeface="+mn-cs"/>
            </a:endParaRPr>
          </a:p>
        </p:txBody>
      </p:sp>
      <p:sp>
        <p:nvSpPr>
          <p:cNvPr id="11" name="Rectangle 10">
            <a:extLst>
              <a:ext uri="{FF2B5EF4-FFF2-40B4-BE49-F238E27FC236}">
                <a16:creationId xmlns:a16="http://schemas.microsoft.com/office/drawing/2014/main" id="{9D6F1A65-1CE5-9C68-E11D-1BD0BCB5D029}"/>
              </a:ext>
            </a:extLst>
          </p:cNvPr>
          <p:cNvSpPr/>
          <p:nvPr/>
        </p:nvSpPr>
        <p:spPr>
          <a:xfrm>
            <a:off x="-1" y="6525755"/>
            <a:ext cx="6883404" cy="1409700"/>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35A5728F-83EE-44FD-AB9D-2FF5689E3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07" y="186600"/>
            <a:ext cx="996598" cy="968830"/>
          </a:xfrm>
          <a:prstGeom prst="rect">
            <a:avLst/>
          </a:prstGeom>
        </p:spPr>
      </p:pic>
      <p:pic>
        <p:nvPicPr>
          <p:cNvPr id="10" name="Image 9">
            <a:extLst>
              <a:ext uri="{FF2B5EF4-FFF2-40B4-BE49-F238E27FC236}">
                <a16:creationId xmlns:a16="http://schemas.microsoft.com/office/drawing/2014/main" id="{B4949847-DC18-26EB-3552-BF911D181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566" y="4405214"/>
            <a:ext cx="909833" cy="909833"/>
          </a:xfrm>
          <a:prstGeom prst="rect">
            <a:avLst/>
          </a:prstGeom>
        </p:spPr>
      </p:pic>
      <p:sp>
        <p:nvSpPr>
          <p:cNvPr id="4" name="Rectangle 3">
            <a:extLst>
              <a:ext uri="{FF2B5EF4-FFF2-40B4-BE49-F238E27FC236}">
                <a16:creationId xmlns:a16="http://schemas.microsoft.com/office/drawing/2014/main" id="{368FC92D-6F58-3429-C33F-ADF89C759F49}"/>
              </a:ext>
            </a:extLst>
          </p:cNvPr>
          <p:cNvSpPr/>
          <p:nvPr/>
        </p:nvSpPr>
        <p:spPr>
          <a:xfrm>
            <a:off x="-50809" y="6451625"/>
            <a:ext cx="6896106" cy="1107996"/>
          </a:xfrm>
          <a:prstGeom prst="rect">
            <a:avLst/>
          </a:prstGeom>
          <a:noFill/>
        </p:spPr>
        <p:txBody>
          <a:bodyPr wrap="square" lIns="91440" tIns="45720" rIns="91440" bIns="45720">
            <a:spAutoFit/>
          </a:bodyPr>
          <a:lstStyle/>
          <a:p>
            <a:pPr algn="r"/>
            <a:r>
              <a:rPr lang="fr-FR" sz="6600" b="1" cap="none" spc="50" dirty="0">
                <a:ln w="0">
                  <a:solidFill>
                    <a:schemeClr val="bg1"/>
                  </a:solidFill>
                </a:ln>
                <a:solidFill>
                  <a:schemeClr val="bg1"/>
                </a:solidFill>
                <a:effectLst>
                  <a:innerShdw blurRad="63500" dist="50800" dir="13500000">
                    <a:srgbClr val="000000">
                      <a:alpha val="50000"/>
                    </a:srgbClr>
                  </a:innerShdw>
                </a:effectLst>
              </a:rPr>
              <a:t>CYBERDEF101</a:t>
            </a:r>
          </a:p>
        </p:txBody>
      </p:sp>
      <p:sp>
        <p:nvSpPr>
          <p:cNvPr id="13" name="Rectangle 12">
            <a:extLst>
              <a:ext uri="{FF2B5EF4-FFF2-40B4-BE49-F238E27FC236}">
                <a16:creationId xmlns:a16="http://schemas.microsoft.com/office/drawing/2014/main" id="{6D722D75-C647-82F5-D30F-0F5398F4FE07}"/>
              </a:ext>
            </a:extLst>
          </p:cNvPr>
          <p:cNvSpPr/>
          <p:nvPr/>
        </p:nvSpPr>
        <p:spPr>
          <a:xfrm>
            <a:off x="-28442" y="7392130"/>
            <a:ext cx="6773306" cy="369332"/>
          </a:xfrm>
          <a:prstGeom prst="rect">
            <a:avLst/>
          </a:prstGeom>
          <a:noFill/>
        </p:spPr>
        <p:txBody>
          <a:bodyPr wrap="square" lIns="91440" tIns="45720" rIns="91440" bIns="45720" anchor="t">
            <a:spAutoFit/>
          </a:bodyPr>
          <a:lstStyle/>
          <a:p>
            <a:pPr algn="r" defTabSz="914400">
              <a:defRPr/>
            </a:pPr>
            <a:r>
              <a:rPr lang="fr-FR" b="1" dirty="0">
                <a:solidFill>
                  <a:srgbClr val="FF7900"/>
                </a:solidFill>
                <a:effectLst>
                  <a:outerShdw blurRad="50800" dist="38100" dir="2700000" algn="tl" rotWithShape="0">
                    <a:prstClr val="black">
                      <a:alpha val="40000"/>
                    </a:prstClr>
                  </a:outerShdw>
                </a:effectLst>
                <a:latin typeface="Helvetica 65 Medium"/>
              </a:rPr>
              <a:t>Les fondamentaux de la cybersécurité d’entreprise</a:t>
            </a:r>
          </a:p>
        </p:txBody>
      </p:sp>
      <p:sp>
        <p:nvSpPr>
          <p:cNvPr id="12" name="ZoneTexte 11">
            <a:extLst>
              <a:ext uri="{FF2B5EF4-FFF2-40B4-BE49-F238E27FC236}">
                <a16:creationId xmlns:a16="http://schemas.microsoft.com/office/drawing/2014/main" id="{A9BBB7BC-B697-E301-3434-4591DE13D237}"/>
              </a:ext>
            </a:extLst>
          </p:cNvPr>
          <p:cNvSpPr txBox="1"/>
          <p:nvPr/>
        </p:nvSpPr>
        <p:spPr>
          <a:xfrm>
            <a:off x="-5733535" y="5350476"/>
            <a:ext cx="184731" cy="369332"/>
          </a:xfrm>
          <a:prstGeom prst="rect">
            <a:avLst/>
          </a:prstGeom>
          <a:noFill/>
        </p:spPr>
        <p:txBody>
          <a:bodyPr wrap="none" rtlCol="0">
            <a:spAutoFit/>
          </a:bodyPr>
          <a:lstStyle/>
          <a:p>
            <a:endParaRPr lang="fr-FR"/>
          </a:p>
        </p:txBody>
      </p:sp>
      <p:sp>
        <p:nvSpPr>
          <p:cNvPr id="14" name="ZoneTexte 13">
            <a:extLst>
              <a:ext uri="{FF2B5EF4-FFF2-40B4-BE49-F238E27FC236}">
                <a16:creationId xmlns:a16="http://schemas.microsoft.com/office/drawing/2014/main" id="{CE1A8CF5-19A0-D695-649F-BF8869311FDD}"/>
              </a:ext>
            </a:extLst>
          </p:cNvPr>
          <p:cNvSpPr txBox="1"/>
          <p:nvPr/>
        </p:nvSpPr>
        <p:spPr>
          <a:xfrm>
            <a:off x="3286585" y="68670"/>
            <a:ext cx="3422980" cy="584775"/>
          </a:xfrm>
          <a:prstGeom prst="rect">
            <a:avLst/>
          </a:prstGeom>
          <a:noFill/>
        </p:spPr>
        <p:txBody>
          <a:bodyPr wrap="square" lIns="91440" tIns="45720" rIns="91440" bIns="45720" rtlCol="0" anchor="t">
            <a:spAutoFit/>
          </a:bodyPr>
          <a:lstStyle/>
          <a:p>
            <a:pPr algn="r"/>
            <a:r>
              <a:rPr lang="fr-FR" sz="3200" b="1" dirty="0">
                <a:solidFill>
                  <a:srgbClr val="FFFF00"/>
                </a:solidFill>
                <a:effectLst>
                  <a:outerShdw blurRad="50800" dist="38100" dir="5400000" algn="t" rotWithShape="0">
                    <a:prstClr val="black">
                      <a:alpha val="40000"/>
                    </a:prstClr>
                  </a:outerShdw>
                </a:effectLst>
              </a:rPr>
              <a:t>V1r1</a:t>
            </a:r>
          </a:p>
        </p:txBody>
      </p:sp>
    </p:spTree>
    <p:extLst>
      <p:ext uri="{BB962C8B-B14F-4D97-AF65-F5344CB8AC3E}">
        <p14:creationId xmlns:p14="http://schemas.microsoft.com/office/powerpoint/2010/main" val="218046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7A0682C7-BBB4-9F3F-397E-71C010535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9" y="-81301"/>
            <a:ext cx="6858000" cy="3861461"/>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139223742"/>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ifférentier la sécurité dans les projets et la sécurité de l'entreprise afin de découvrir les règles techniques de sécurisation des composants du SI, l'organisation des équipes sécurité dans les projets et les enjeux de conformité technique des produits et services.</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FFB4E6"/>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6</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86680"/>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Sécurité dans les projets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5519" y="8844659"/>
            <a:ext cx="3322971" cy="923330"/>
          </a:xfrm>
          <a:prstGeom prst="rect">
            <a:avLst/>
          </a:prstGeom>
          <a:noFill/>
        </p:spPr>
        <p:txBody>
          <a:bodyPr wrap="square" lIns="91440" tIns="45720" rIns="91440" bIns="45720" rtlCol="0" anchor="t">
            <a:spAutoFit/>
          </a:bodyPr>
          <a:lstStyle/>
          <a:p>
            <a:pPr algn="r" fontAlgn="b"/>
            <a:r>
              <a:rPr lang="fr-FR">
                <a:solidFill>
                  <a:srgbClr val="FF7900"/>
                </a:solidFill>
              </a:rPr>
              <a:t>#</a:t>
            </a:r>
            <a:r>
              <a:rPr lang="fr-FR" err="1">
                <a:solidFill>
                  <a:srgbClr val="FF7900"/>
                </a:solidFill>
              </a:rPr>
              <a:t>Hardening</a:t>
            </a:r>
            <a:r>
              <a:rPr lang="fr-FR">
                <a:solidFill>
                  <a:srgbClr val="FF7900"/>
                </a:solidFill>
                <a:latin typeface="Arial"/>
                <a:cs typeface="Arial"/>
              </a:rPr>
              <a:t>,</a:t>
            </a:r>
            <a:r>
              <a:rPr lang="fr-FR" sz="1800" b="0" i="0" u="none" strike="noStrike" kern="1200">
                <a:solidFill>
                  <a:srgbClr val="FF7900"/>
                </a:solidFill>
                <a:effectLst/>
                <a:latin typeface="Arial"/>
                <a:cs typeface="Arial"/>
              </a:rPr>
              <a:t> </a:t>
            </a:r>
            <a:r>
              <a:rPr lang="fr-FR">
                <a:solidFill>
                  <a:srgbClr val="FF7900"/>
                </a:solidFill>
              </a:rPr>
              <a:t>#</a:t>
            </a:r>
            <a:r>
              <a:rPr lang="fr-FR">
                <a:solidFill>
                  <a:srgbClr val="FF7900"/>
                </a:solidFill>
                <a:latin typeface="Calibri"/>
                <a:cs typeface="Calibri"/>
              </a:rPr>
              <a:t>ITIL,</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ANSSI</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CSPN</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n°6</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4" name="ZoneTexte 3">
            <a:extLst>
              <a:ext uri="{FF2B5EF4-FFF2-40B4-BE49-F238E27FC236}">
                <a16:creationId xmlns:a16="http://schemas.microsoft.com/office/drawing/2014/main" id="{1A9F7F7A-51BD-AF07-FF50-9F6A0C5CE3A1}"/>
              </a:ext>
            </a:extLst>
          </p:cNvPr>
          <p:cNvSpPr txBox="1"/>
          <p:nvPr/>
        </p:nvSpPr>
        <p:spPr>
          <a:xfrm>
            <a:off x="159871" y="4925495"/>
            <a:ext cx="27432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a:cs typeface="Calibri"/>
              </a:rPr>
              <a:t>Security By Design</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Concepts et </a:t>
            </a:r>
            <a:r>
              <a:rPr lang="en-US" sz="1200" err="1">
                <a:solidFill>
                  <a:schemeClr val="bg2">
                    <a:lumMod val="50000"/>
                  </a:schemeClr>
                </a:solidFill>
                <a:latin typeface="Calibri"/>
                <a:cs typeface="Calibri"/>
              </a:rPr>
              <a:t>principes</a:t>
            </a:r>
            <a:endParaRPr lang="en-US"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Méthologies</a:t>
            </a:r>
            <a:r>
              <a:rPr lang="en-US" sz="1200">
                <a:solidFill>
                  <a:schemeClr val="bg2">
                    <a:lumMod val="50000"/>
                  </a:schemeClr>
                </a:solidFill>
                <a:latin typeface="Calibri"/>
                <a:cs typeface="Calibri"/>
              </a:rPr>
              <a:t> de MCS</a:t>
            </a:r>
            <a:endParaRPr lang="en-US" sz="1200" b="1">
              <a:solidFill>
                <a:schemeClr val="bg2">
                  <a:lumMod val="50000"/>
                </a:schemeClr>
              </a:solidFill>
              <a:cs typeface="Calibri"/>
            </a:endParaRPr>
          </a:p>
          <a:p>
            <a:pPr marL="171450" indent="-171450">
              <a:buFont typeface="Arial" panose="020B0604020202020204" pitchFamily="34" charset="0"/>
              <a:buChar char="•"/>
            </a:pPr>
            <a:r>
              <a:rPr lang="en-US" sz="1200" b="1" err="1">
                <a:cs typeface="Calibri"/>
              </a:rPr>
              <a:t>Règles</a:t>
            </a:r>
            <a:r>
              <a:rPr lang="en-US" sz="1200" b="1">
                <a:solidFill>
                  <a:srgbClr val="000000"/>
                </a:solidFill>
                <a:latin typeface="Calibri"/>
                <a:cs typeface="Calibri"/>
              </a:rPr>
              <a:t> techniques de </a:t>
            </a:r>
            <a:r>
              <a:rPr lang="en-US" sz="1200" b="1" err="1">
                <a:solidFill>
                  <a:srgbClr val="000000"/>
                </a:solidFill>
                <a:latin typeface="Calibri"/>
                <a:cs typeface="Calibri"/>
              </a:rPr>
              <a:t>sécurisation</a:t>
            </a:r>
            <a:r>
              <a:rPr lang="en-US" sz="1200" b="1">
                <a:solidFill>
                  <a:srgbClr val="000000"/>
                </a:solidFill>
                <a:latin typeface="Calibri"/>
                <a:cs typeface="Calibri"/>
              </a:rPr>
              <a:t> / </a:t>
            </a:r>
            <a:r>
              <a:rPr lang="en-US" sz="1200" b="1" err="1">
                <a:solidFill>
                  <a:srgbClr val="000000"/>
                </a:solidFill>
                <a:latin typeface="Calibri"/>
                <a:cs typeface="Calibri"/>
              </a:rPr>
              <a:t>durcissement</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IAM, </a:t>
            </a:r>
            <a:r>
              <a:rPr lang="en-US" sz="1200" err="1">
                <a:solidFill>
                  <a:schemeClr val="bg2">
                    <a:lumMod val="50000"/>
                  </a:schemeClr>
                </a:solidFill>
                <a:latin typeface="Calibri"/>
                <a:cs typeface="Calibri"/>
              </a:rPr>
              <a:t>Systèmes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d’exploitation</a:t>
            </a:r>
            <a:r>
              <a:rPr lang="en-US" sz="1200">
                <a:solidFill>
                  <a:schemeClr val="bg2">
                    <a:lumMod val="50000"/>
                  </a:schemeClr>
                </a:solidFill>
                <a:latin typeface="Calibri"/>
                <a:cs typeface="Calibri"/>
              </a:rPr>
              <a:t>, matériel, </a:t>
            </a:r>
            <a:r>
              <a:rPr lang="en-US" sz="1200" err="1">
                <a:solidFill>
                  <a:schemeClr val="bg2">
                    <a:lumMod val="50000"/>
                  </a:schemeClr>
                </a:solidFill>
                <a:latin typeface="Calibri"/>
                <a:cs typeface="Calibri"/>
              </a:rPr>
              <a:t>locaux</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réseaux</a:t>
            </a:r>
            <a:endParaRPr lang="en-US" sz="1200">
              <a:solidFill>
                <a:schemeClr val="bg2">
                  <a:lumMod val="50000"/>
                </a:schemeClr>
              </a:solidFill>
              <a:latin typeface="Calibri"/>
              <a:cs typeface="Calibri"/>
            </a:endParaRPr>
          </a:p>
          <a:p>
            <a:pPr marL="171450" indent="-171450">
              <a:buFont typeface="Arial" panose="020B0604020202020204" pitchFamily="34" charset="0"/>
              <a:buChar char="•"/>
            </a:pPr>
            <a:r>
              <a:rPr lang="en-US" sz="1200" b="1" err="1">
                <a:solidFill>
                  <a:srgbClr val="000000"/>
                </a:solidFill>
                <a:latin typeface="Calibri"/>
                <a:cs typeface="Calibri"/>
              </a:rPr>
              <a:t>Organisation</a:t>
            </a:r>
            <a:r>
              <a:rPr lang="en-US" sz="1200" b="1">
                <a:solidFill>
                  <a:srgbClr val="000000"/>
                </a:solidFill>
                <a:latin typeface="Calibri"/>
                <a:cs typeface="Calibri"/>
              </a:rPr>
              <a:t> de la </a:t>
            </a:r>
            <a:r>
              <a:rPr lang="en-US" sz="1200" b="1" err="1">
                <a:solidFill>
                  <a:srgbClr val="000000"/>
                </a:solidFill>
                <a:latin typeface="Calibri"/>
                <a:cs typeface="Calibri"/>
              </a:rPr>
              <a:t>sécurité</a:t>
            </a:r>
            <a:r>
              <a:rPr lang="en-US" sz="1200" b="1">
                <a:solidFill>
                  <a:srgbClr val="000000"/>
                </a:solidFill>
                <a:latin typeface="Calibri"/>
                <a:cs typeface="Calibri"/>
              </a:rPr>
              <a:t> dans les </a:t>
            </a:r>
            <a:r>
              <a:rPr lang="en-US" sz="1200" b="1" err="1">
                <a:solidFill>
                  <a:srgbClr val="000000"/>
                </a:solidFill>
                <a:latin typeface="Calibri"/>
                <a:cs typeface="Calibri"/>
              </a:rPr>
              <a:t>projets</a:t>
            </a:r>
            <a:r>
              <a:rPr lang="en-US" sz="1200" b="1">
                <a:solidFill>
                  <a:srgbClr val="000000"/>
                </a:solidFill>
                <a:latin typeface="Calibri"/>
                <a:cs typeface="Calibri"/>
              </a:rPr>
              <a:t> </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Missions des équipes </a:t>
            </a:r>
            <a:r>
              <a:rPr lang="en-US" sz="1200" err="1">
                <a:solidFill>
                  <a:schemeClr val="bg2">
                    <a:lumMod val="50000"/>
                  </a:schemeClr>
                </a:solidFill>
                <a:latin typeface="Calibri"/>
                <a:cs typeface="Calibri"/>
              </a:rPr>
              <a:t>Ingénierie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Opération</a:t>
            </a:r>
            <a:r>
              <a:rPr lang="en-US" sz="1200">
                <a:solidFill>
                  <a:schemeClr val="bg2">
                    <a:lumMod val="50000"/>
                  </a:schemeClr>
                </a:solidFill>
                <a:latin typeface="Calibri"/>
                <a:cs typeface="Calibri"/>
              </a:rPr>
              <a:t>, Pilotage </a:t>
            </a:r>
          </a:p>
          <a:p>
            <a:pPr marL="171450" indent="-171450">
              <a:buFont typeface="Arial" panose="020B0604020202020204" pitchFamily="34" charset="0"/>
              <a:buChar char="•"/>
            </a:pPr>
            <a:r>
              <a:rPr lang="en-US" sz="1200" b="1">
                <a:solidFill>
                  <a:srgbClr val="000000"/>
                </a:solidFill>
                <a:latin typeface="Calibri"/>
                <a:cs typeface="Calibri"/>
              </a:rPr>
              <a:t>Sécurité des </a:t>
            </a:r>
            <a:r>
              <a:rPr lang="en-US" sz="1200" b="1" err="1">
                <a:solidFill>
                  <a:srgbClr val="000000"/>
                </a:solidFill>
                <a:latin typeface="Calibri"/>
                <a:cs typeface="Calibri"/>
              </a:rPr>
              <a:t>données</a:t>
            </a:r>
            <a:r>
              <a:rPr lang="en-US" sz="1200" b="1">
                <a:solidFill>
                  <a:srgbClr val="000000"/>
                </a:solidFill>
                <a:latin typeface="Calibri"/>
                <a:cs typeface="Calibri"/>
              </a:rPr>
              <a:t> </a:t>
            </a:r>
            <a:r>
              <a:rPr lang="en-US" sz="1200" b="1" err="1">
                <a:solidFill>
                  <a:srgbClr val="000000"/>
                </a:solidFill>
                <a:latin typeface="Calibri"/>
                <a:cs typeface="Calibri"/>
              </a:rPr>
              <a:t>sensibles</a:t>
            </a:r>
          </a:p>
          <a:p>
            <a:pPr marL="171450" indent="-171450">
              <a:buFont typeface="Arial" panose="020B0604020202020204" pitchFamily="34" charset="0"/>
              <a:buChar char="•"/>
            </a:pPr>
            <a:r>
              <a:rPr lang="en-US" sz="1200" b="1">
                <a:solidFill>
                  <a:srgbClr val="000000"/>
                </a:solidFill>
                <a:latin typeface="Calibri"/>
                <a:cs typeface="Calibri"/>
              </a:rPr>
              <a:t>Sécurité des </a:t>
            </a:r>
            <a:r>
              <a:rPr lang="en-US" sz="1200" b="1" err="1">
                <a:solidFill>
                  <a:srgbClr val="000000"/>
                </a:solidFill>
                <a:latin typeface="Calibri"/>
                <a:cs typeface="Calibri"/>
              </a:rPr>
              <a:t>produits</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Conformité</a:t>
            </a:r>
            <a:r>
              <a:rPr lang="en-US" sz="1200">
                <a:solidFill>
                  <a:schemeClr val="bg2">
                    <a:lumMod val="50000"/>
                  </a:schemeClr>
                </a:solidFill>
                <a:latin typeface="Calibri"/>
                <a:cs typeface="Calibri"/>
              </a:rPr>
              <a:t> aux </a:t>
            </a:r>
            <a:r>
              <a:rPr lang="en-US" sz="1200" err="1">
                <a:solidFill>
                  <a:schemeClr val="bg2">
                    <a:lumMod val="50000"/>
                  </a:schemeClr>
                </a:solidFill>
                <a:latin typeface="Calibri"/>
                <a:cs typeface="Calibri"/>
              </a:rPr>
              <a:t>implémentations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normatives</a:t>
            </a:r>
            <a:r>
              <a:rPr lang="en-US" sz="1200">
                <a:solidFill>
                  <a:schemeClr val="bg2">
                    <a:lumMod val="50000"/>
                  </a:schemeClr>
                </a:solidFill>
                <a:latin typeface="Calibri"/>
                <a:cs typeface="Calibri"/>
              </a:rPr>
              <a:t>, la </a:t>
            </a:r>
            <a:r>
              <a:rPr lang="en-US" sz="1200" err="1">
                <a:solidFill>
                  <a:schemeClr val="bg2">
                    <a:lumMod val="50000"/>
                  </a:schemeClr>
                </a:solidFill>
                <a:latin typeface="Calibri"/>
                <a:cs typeface="Calibri"/>
              </a:rPr>
              <a:t>confiance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certifiée</a:t>
            </a:r>
            <a:r>
              <a:rPr lang="en-US" sz="1200">
                <a:solidFill>
                  <a:schemeClr val="bg2">
                    <a:lumMod val="50000"/>
                  </a:schemeClr>
                </a:solidFill>
                <a:latin typeface="Calibri"/>
                <a:cs typeface="Calibri"/>
              </a:rPr>
              <a:t> (CSPN, </a:t>
            </a:r>
            <a:r>
              <a:rPr lang="en-US" sz="1200" err="1">
                <a:solidFill>
                  <a:schemeClr val="bg2">
                    <a:lumMod val="50000"/>
                  </a:schemeClr>
                </a:solidFill>
                <a:latin typeface="Calibri"/>
                <a:cs typeface="Calibri"/>
              </a:rPr>
              <a:t>critères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communs</a:t>
            </a:r>
            <a:r>
              <a:rPr lang="en-US" sz="1200">
                <a:solidFill>
                  <a:schemeClr val="bg2">
                    <a:lumMod val="50000"/>
                  </a:schemeClr>
                </a:solidFill>
                <a:latin typeface="Calibri"/>
                <a:cs typeface="Calibri"/>
              </a:rPr>
              <a:t>)</a:t>
            </a:r>
          </a:p>
        </p:txBody>
      </p:sp>
      <p:sp>
        <p:nvSpPr>
          <p:cNvPr id="15" name="ZoneTexte 14">
            <a:extLst>
              <a:ext uri="{FF2B5EF4-FFF2-40B4-BE49-F238E27FC236}">
                <a16:creationId xmlns:a16="http://schemas.microsoft.com/office/drawing/2014/main" id="{0CCADE7E-6A24-B956-065E-00060C36A299}"/>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20" name="Ellipse 19">
            <a:extLst>
              <a:ext uri="{FF2B5EF4-FFF2-40B4-BE49-F238E27FC236}">
                <a16:creationId xmlns:a16="http://schemas.microsoft.com/office/drawing/2014/main" id="{A86119AE-EA05-94A0-9173-AF2B823759FC}"/>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1C5233F7-20F7-5B29-C169-DF86D811AD00}"/>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8E0AFAE3-FEA5-1B16-B9A7-EF14A1E43652}"/>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E2B584AD-E8D3-CACD-EF2B-C9E7E7E11591}"/>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8C5ABE69-13AC-D5BD-9E2A-8F0A8AA548C1}"/>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3839F234-A694-0974-F1B0-D2E03BAD512F}"/>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1B1C3040-8FE4-7B14-90C2-B98855DC09AA}"/>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15060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14CA2074-6DBB-F808-0EE0-BD39FC1C3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855"/>
            <a:ext cx="6858000" cy="3843495"/>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743114106"/>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 positionner dans l’écosystème Cyber du marché en s'appuyant sur l'analyse de la concurrence, les acteurs d'évaluation du marché (business et notation) et les règles de qualification des prestataires cyber</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8F8F8F"/>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7</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89455" y="777493"/>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Le business de la cybersécurité</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92104" y="5117349"/>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Les acteurs de référence</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Editeurs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ESN</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Opérateurs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Régulateurs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Confiance, crédibilité</a:t>
            </a:r>
          </a:p>
          <a:p>
            <a:pPr marL="628650" lvl="1" indent="-171450">
              <a:buClr>
                <a:srgbClr val="FF7900"/>
              </a:buClr>
              <a:buFont typeface="Wingdings" pitchFamily="2" charset="2"/>
              <a:buChar char="§"/>
            </a:pPr>
            <a:r>
              <a:rPr lang="fr-FR" sz="1200" err="1">
                <a:solidFill>
                  <a:schemeClr val="bg2">
                    <a:lumMod val="50000"/>
                  </a:schemeClr>
                </a:solidFill>
                <a:latin typeface="Calibri"/>
                <a:cs typeface="Calibri"/>
              </a:rPr>
              <a:t>CyberRating</a:t>
            </a:r>
            <a:endParaRPr lang="fr-FR"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Prestataires Qualifiés par l’ANSSI</a:t>
            </a:r>
            <a:endParaRPr lang="fr-FR" sz="1200">
              <a:solidFill>
                <a:schemeClr val="bg2">
                  <a:lumMod val="50000"/>
                </a:schemeClr>
              </a:solidFill>
              <a:latin typeface="Calibri"/>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La concurrence et le marché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Evolution du marché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Concurrence</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grands évènements</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FIC, ECW, Assises,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CTF, Challenges</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associations professionnelles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CESIN, CLUSIF, …</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2541" y="8835913"/>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#PRIS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PDIS</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PASSI</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OIV</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NIS, #Gartner, Forester</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n°7</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32" name="ZoneTexte 31">
            <a:extLst>
              <a:ext uri="{FF2B5EF4-FFF2-40B4-BE49-F238E27FC236}">
                <a16:creationId xmlns:a16="http://schemas.microsoft.com/office/drawing/2014/main" id="{BA2FAF76-A491-F68C-CE6A-8C736B73229C}"/>
              </a:ext>
            </a:extLst>
          </p:cNvPr>
          <p:cNvSpPr txBox="1"/>
          <p:nvPr/>
        </p:nvSpPr>
        <p:spPr>
          <a:xfrm>
            <a:off x="8585996" y="-700"/>
            <a:ext cx="4944138" cy="923330"/>
          </a:xfrm>
          <a:prstGeom prst="rect">
            <a:avLst/>
          </a:prstGeom>
          <a:noFill/>
        </p:spPr>
        <p:txBody>
          <a:bodyPr wrap="square">
            <a:spAutoFit/>
          </a:bodyPr>
          <a:lstStyle/>
          <a:p>
            <a:r>
              <a:rPr lang="fr-FR"/>
              <a:t>https://</a:t>
            </a:r>
            <a:r>
              <a:rPr lang="fr-FR" err="1"/>
              <a:t>www.markess.com</a:t>
            </a:r>
            <a:r>
              <a:rPr lang="fr-FR"/>
              <a:t>/</a:t>
            </a:r>
            <a:r>
              <a:rPr lang="fr-FR" err="1"/>
              <a:t>cybersecurite</a:t>
            </a:r>
            <a:r>
              <a:rPr lang="fr-FR"/>
              <a:t>/cybersecurite-donnees-de-marche-et-perspectives-devolution-2022-2027/</a:t>
            </a:r>
          </a:p>
        </p:txBody>
      </p:sp>
      <p:sp>
        <p:nvSpPr>
          <p:cNvPr id="35" name="Ellipse 34">
            <a:extLst>
              <a:ext uri="{FF2B5EF4-FFF2-40B4-BE49-F238E27FC236}">
                <a16:creationId xmlns:a16="http://schemas.microsoft.com/office/drawing/2014/main" id="{9E327820-04C4-5225-91E9-D2CC17698D55}"/>
              </a:ext>
            </a:extLst>
          </p:cNvPr>
          <p:cNvSpPr/>
          <p:nvPr/>
        </p:nvSpPr>
        <p:spPr>
          <a:xfrm>
            <a:off x="-2281420" y="8494617"/>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105551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D821CA2-B6CF-FBD5-C1CB-6054E13E2115}"/>
              </a:ext>
            </a:extLst>
          </p:cNvPr>
          <p:cNvSpPr txBox="1"/>
          <p:nvPr/>
        </p:nvSpPr>
        <p:spPr>
          <a:xfrm>
            <a:off x="197729" y="431625"/>
            <a:ext cx="4068761" cy="461665"/>
          </a:xfrm>
          <a:prstGeom prst="rect">
            <a:avLst/>
          </a:prstGeom>
          <a:noFill/>
        </p:spPr>
        <p:txBody>
          <a:bodyPr wrap="square">
            <a:spAutoFit/>
          </a:bodyPr>
          <a:lstStyle/>
          <a:p>
            <a:r>
              <a:rPr lang="fr-FR" sz="2400">
                <a:solidFill>
                  <a:srgbClr val="FF7900"/>
                </a:solidFill>
                <a:latin typeface="Helvetica 65 Medium" panose="020B0604020202020204" pitchFamily="34" charset="0"/>
              </a:rPr>
              <a:t>Modalités et évaluations</a:t>
            </a:r>
          </a:p>
        </p:txBody>
      </p:sp>
      <p:sp>
        <p:nvSpPr>
          <p:cNvPr id="3" name="Rectangle 2">
            <a:extLst>
              <a:ext uri="{FF2B5EF4-FFF2-40B4-BE49-F238E27FC236}">
                <a16:creationId xmlns:a16="http://schemas.microsoft.com/office/drawing/2014/main" id="{7FEA5492-C435-C578-FF8F-595076EA9865}"/>
              </a:ext>
            </a:extLst>
          </p:cNvPr>
          <p:cNvSpPr/>
          <p:nvPr/>
        </p:nvSpPr>
        <p:spPr>
          <a:xfrm>
            <a:off x="3429000" y="1054100"/>
            <a:ext cx="3429000" cy="4229100"/>
          </a:xfrm>
          <a:prstGeom prst="rect">
            <a:avLst/>
          </a:prstGeom>
          <a:solidFill>
            <a:srgbClr val="FF7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0EAADC0-FBA0-EE3C-60FD-354FDC700E1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762" t="1666" r="8107"/>
          <a:stretch/>
        </p:blipFill>
        <p:spPr>
          <a:xfrm>
            <a:off x="0" y="3807155"/>
            <a:ext cx="3429000" cy="5913108"/>
          </a:xfrm>
          <a:prstGeom prst="rect">
            <a:avLst/>
          </a:prstGeom>
        </p:spPr>
      </p:pic>
      <p:sp>
        <p:nvSpPr>
          <p:cNvPr id="7" name="ZoneTexte 6">
            <a:extLst>
              <a:ext uri="{FF2B5EF4-FFF2-40B4-BE49-F238E27FC236}">
                <a16:creationId xmlns:a16="http://schemas.microsoft.com/office/drawing/2014/main" id="{E1C796CC-F26F-F1E8-8217-946DDF8DF4B5}"/>
              </a:ext>
            </a:extLst>
          </p:cNvPr>
          <p:cNvSpPr txBox="1"/>
          <p:nvPr/>
        </p:nvSpPr>
        <p:spPr>
          <a:xfrm>
            <a:off x="3620950" y="1614378"/>
            <a:ext cx="3045099" cy="3108543"/>
          </a:xfrm>
          <a:prstGeom prst="rect">
            <a:avLst/>
          </a:prstGeom>
          <a:noFill/>
        </p:spPr>
        <p:txBody>
          <a:bodyPr wrap="square" rtlCol="0">
            <a:spAutoFit/>
          </a:bodyPr>
          <a:lstStyle/>
          <a:p>
            <a:r>
              <a:rPr lang="fr-FR" sz="1400" dirty="0">
                <a:solidFill>
                  <a:schemeClr val="bg1"/>
                </a:solidFill>
                <a:latin typeface="Helvetica 65 Medium" panose="020B0604020202020204" pitchFamily="34" charset="0"/>
              </a:rPr>
              <a:t>Accès aux </a:t>
            </a:r>
            <a:r>
              <a:rPr lang="fr-FR" sz="1400" b="1" dirty="0">
                <a:solidFill>
                  <a:schemeClr val="bg1"/>
                </a:solidFill>
                <a:latin typeface="Helvetica 65 Medium" panose="020B0604020202020204" pitchFamily="34" charset="0"/>
              </a:rPr>
              <a:t>master-classes</a:t>
            </a:r>
            <a:r>
              <a:rPr lang="fr-FR" sz="1400" dirty="0">
                <a:solidFill>
                  <a:schemeClr val="bg1"/>
                </a:solidFill>
                <a:latin typeface="Helvetica 65 Medium" panose="020B0604020202020204" pitchFamily="34" charset="0"/>
              </a:rPr>
              <a:t> en </a:t>
            </a:r>
            <a:br>
              <a:rPr lang="fr-FR" sz="1400" dirty="0">
                <a:solidFill>
                  <a:schemeClr val="bg1"/>
                </a:solidFill>
                <a:latin typeface="Helvetica 65 Medium" panose="020B0604020202020204" pitchFamily="34" charset="0"/>
              </a:rPr>
            </a:br>
            <a:r>
              <a:rPr lang="fr-FR" sz="1400" dirty="0">
                <a:solidFill>
                  <a:schemeClr val="bg1"/>
                </a:solidFill>
                <a:latin typeface="Helvetica 65 Medium" panose="020B0604020202020204" pitchFamily="34" charset="0"/>
              </a:rPr>
              <a:t>e-learning sur le site de formation </a:t>
            </a:r>
            <a:br>
              <a:rPr lang="fr-FR" sz="1400" dirty="0">
                <a:solidFill>
                  <a:schemeClr val="bg1"/>
                </a:solidFill>
                <a:latin typeface="Helvetica 65 Medium" panose="020B0604020202020204" pitchFamily="34" charset="0"/>
              </a:rPr>
            </a:br>
            <a:r>
              <a:rPr lang="fr-FR" sz="1400" dirty="0">
                <a:solidFill>
                  <a:schemeClr val="bg1"/>
                </a:solidFill>
                <a:latin typeface="Helvetica 65 Medium" panose="020B0604020202020204" pitchFamily="34" charset="0"/>
              </a:rPr>
              <a:t>Orange Learning avec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Téléchargement des cours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Vidéos des cours</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Forum d’échange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Tests d’entrainement</a:t>
            </a:r>
          </a:p>
          <a:p>
            <a:pPr marL="587375" indent="-265113">
              <a:buClr>
                <a:srgbClr val="FF7900"/>
              </a:buClr>
              <a:buFont typeface="Arial" panose="020B0604020202020204" pitchFamily="34" charset="0"/>
              <a:buChar char="•"/>
            </a:pPr>
            <a:endParaRPr lang="fr-FR" sz="1400" dirty="0">
              <a:solidFill>
                <a:schemeClr val="bg1"/>
              </a:solidFill>
              <a:latin typeface="Helvetica 65 Medium" panose="020B0604020202020204" pitchFamily="34" charset="0"/>
            </a:endParaRPr>
          </a:p>
          <a:p>
            <a:r>
              <a:rPr lang="fr-FR" sz="1400" dirty="0">
                <a:solidFill>
                  <a:schemeClr val="bg1"/>
                </a:solidFill>
                <a:latin typeface="Helvetica 65 Medium" panose="020B0604020202020204" pitchFamily="34" charset="0"/>
              </a:rPr>
              <a:t>Accès aux </a:t>
            </a:r>
            <a:r>
              <a:rPr lang="fr-FR" sz="1400" b="1" dirty="0">
                <a:solidFill>
                  <a:schemeClr val="bg1"/>
                </a:solidFill>
                <a:latin typeface="Helvetica 65 Medium" panose="020B0604020202020204" pitchFamily="34" charset="0"/>
              </a:rPr>
              <a:t>conférences-débat</a:t>
            </a:r>
            <a:r>
              <a:rPr lang="fr-FR" sz="1400" dirty="0">
                <a:solidFill>
                  <a:schemeClr val="bg1"/>
                </a:solidFill>
                <a:latin typeface="Helvetica 65 Medium" panose="020B0604020202020204" pitchFamily="34" charset="0"/>
              </a:rPr>
              <a:t> en </a:t>
            </a:r>
            <a:r>
              <a:rPr lang="fr-FR" sz="1400" dirty="0" err="1">
                <a:solidFill>
                  <a:schemeClr val="bg1"/>
                </a:solidFill>
                <a:latin typeface="Helvetica 65 Medium" panose="020B0604020202020204" pitchFamily="34" charset="0"/>
              </a:rPr>
              <a:t>visio</a:t>
            </a:r>
            <a:r>
              <a:rPr lang="fr-FR" sz="1400" dirty="0">
                <a:solidFill>
                  <a:schemeClr val="bg1"/>
                </a:solidFill>
                <a:latin typeface="Helvetica 65 Medium" panose="020B0604020202020204" pitchFamily="34" charset="0"/>
              </a:rPr>
              <a:t> conférence pour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Poser vos questions</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Echanger avec un spécialiste</a:t>
            </a:r>
            <a:endParaRPr lang="fr-FR" sz="1400" dirty="0">
              <a:solidFill>
                <a:schemeClr val="bg1"/>
              </a:solidFill>
            </a:endParaRPr>
          </a:p>
          <a:p>
            <a:pPr marL="322262" algn="just">
              <a:buClr>
                <a:srgbClr val="FF7900"/>
              </a:buClr>
            </a:pPr>
            <a:endParaRPr lang="fr-FR" sz="1400" dirty="0">
              <a:solidFill>
                <a:schemeClr val="bg1"/>
              </a:solidFill>
            </a:endParaRPr>
          </a:p>
        </p:txBody>
      </p:sp>
      <p:sp>
        <p:nvSpPr>
          <p:cNvPr id="9" name="ZoneTexte 8">
            <a:extLst>
              <a:ext uri="{FF2B5EF4-FFF2-40B4-BE49-F238E27FC236}">
                <a16:creationId xmlns:a16="http://schemas.microsoft.com/office/drawing/2014/main" id="{B4C37F7E-BF05-9054-1DC7-773CCA5B4FC0}"/>
              </a:ext>
            </a:extLst>
          </p:cNvPr>
          <p:cNvSpPr txBox="1"/>
          <p:nvPr/>
        </p:nvSpPr>
        <p:spPr>
          <a:xfrm>
            <a:off x="241982" y="1054100"/>
            <a:ext cx="3047318" cy="1969770"/>
          </a:xfrm>
          <a:prstGeom prst="rect">
            <a:avLst/>
          </a:prstGeom>
          <a:noFill/>
        </p:spPr>
        <p:txBody>
          <a:bodyPr wrap="square">
            <a:spAutoFit/>
          </a:bodyPr>
          <a:lstStyle/>
          <a:p>
            <a:pPr algn="just"/>
            <a:r>
              <a:rPr lang="fr-FR" sz="2000" b="1">
                <a:solidFill>
                  <a:schemeClr val="bg1"/>
                </a:solidFill>
                <a:latin typeface="Helvetica 65 Medium" panose="020B0604020202020204" pitchFamily="34" charset="0"/>
              </a:rPr>
              <a:t>    </a:t>
            </a:r>
            <a:r>
              <a:rPr lang="fr-FR" sz="2400" b="1">
                <a:solidFill>
                  <a:schemeClr val="bg1"/>
                </a:solidFill>
                <a:latin typeface="Helvetica 65 Medium" panose="020B0604020202020204" pitchFamily="34" charset="0"/>
              </a:rPr>
              <a:t>Modalités</a:t>
            </a:r>
            <a:endParaRPr lang="fr-FR" sz="1600" b="1">
              <a:solidFill>
                <a:schemeClr val="bg1"/>
              </a:solidFill>
              <a:latin typeface="Helvetica 65 Medium" panose="020B06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La formation </a:t>
            </a:r>
            <a:r>
              <a:rPr kumimoji="0" lang="fr-FR" sz="1400" b="0" i="0" u="none" strike="noStrike" kern="1200" cap="none" spc="0" normalizeH="0" baseline="0" noProof="0">
                <a:ln>
                  <a:noFill/>
                </a:ln>
                <a:solidFill>
                  <a:srgbClr val="FF7900"/>
                </a:solidFill>
                <a:effectLst/>
                <a:uLnTx/>
                <a:uFillTx/>
                <a:latin typeface="Helvetica 65 Medium" panose="020B0604020202020204" pitchFamily="34" charset="0"/>
                <a:ea typeface="+mn-ea"/>
                <a:cs typeface="+mn-cs"/>
              </a:rPr>
              <a:t>Cyberdef101</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est accessible sur inscription, elle se déroule sur 8 semaines, avec 1 module par semaine, et un test d’évaluation.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endParaRPr>
          </a:p>
        </p:txBody>
      </p:sp>
      <p:sp>
        <p:nvSpPr>
          <p:cNvPr id="11" name="ZoneTexte 10">
            <a:extLst>
              <a:ext uri="{FF2B5EF4-FFF2-40B4-BE49-F238E27FC236}">
                <a16:creationId xmlns:a16="http://schemas.microsoft.com/office/drawing/2014/main" id="{4A9C88A6-3C1A-EBA5-6EB0-5AAC7BDCA652}"/>
              </a:ext>
            </a:extLst>
          </p:cNvPr>
          <p:cNvSpPr txBox="1"/>
          <p:nvPr/>
        </p:nvSpPr>
        <p:spPr>
          <a:xfrm>
            <a:off x="3549991" y="5693073"/>
            <a:ext cx="3187018" cy="2031325"/>
          </a:xfrm>
          <a:prstGeom prst="rect">
            <a:avLst/>
          </a:prstGeom>
          <a:noFill/>
        </p:spPr>
        <p:txBody>
          <a:bodyPr wrap="square">
            <a:spAutoFit/>
          </a:bodyPr>
          <a:lstStyle/>
          <a:p>
            <a:pPr algn="just"/>
            <a:r>
              <a:rPr lang="fr-FR" sz="2400">
                <a:solidFill>
                  <a:schemeClr val="bg1"/>
                </a:solidFill>
                <a:latin typeface="Helvetica 75 Bold" panose="020B0804020202020204" pitchFamily="34" charset="0"/>
              </a:rPr>
              <a:t>    Evaluation</a:t>
            </a:r>
            <a:endParaRPr lang="fr-FR" sz="1600">
              <a:solidFill>
                <a:schemeClr val="bg1"/>
              </a:solidFill>
              <a:latin typeface="Helvetica 75 Bold" panose="020B08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Après chaque module vous pourrez effectuer un test de connaissance. </a:t>
            </a: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a:solidFill>
                  <a:prstClr val="white"/>
                </a:solidFill>
                <a:latin typeface="Helvetica 65 Medium" panose="020B0604020202020204" pitchFamily="34" charset="0"/>
              </a:rPr>
              <a:t>La validation des</a:t>
            </a:r>
            <a:r>
              <a:rPr lang="fr-FR" b="1">
                <a:solidFill>
                  <a:srgbClr val="FF7900"/>
                </a:solidFill>
                <a:latin typeface="Helvetica 65 Medium" panose="020B0604020202020204" pitchFamily="34" charset="0"/>
              </a:rPr>
              <a:t> 7 </a:t>
            </a:r>
            <a:r>
              <a:rPr lang="fr-FR" sz="1400">
                <a:solidFill>
                  <a:prstClr val="white"/>
                </a:solidFill>
                <a:latin typeface="Helvetica 65 Medium" panose="020B0604020202020204" pitchFamily="34" charset="0"/>
              </a:rPr>
              <a:t>modules vous permet d’obtenir le </a:t>
            </a:r>
            <a:r>
              <a:rPr lang="fr-FR" sz="1400" b="1">
                <a:solidFill>
                  <a:prstClr val="white"/>
                </a:solidFill>
                <a:latin typeface="Helvetica 65 Medium" panose="020B0604020202020204" pitchFamily="34" charset="0"/>
              </a:rPr>
              <a:t>Certificat de Compétence</a:t>
            </a:r>
            <a:r>
              <a:rPr lang="fr-FR" sz="1400">
                <a:solidFill>
                  <a:prstClr val="white"/>
                </a:solidFill>
                <a:latin typeface="Helvetica 65 Medium" panose="020B0604020202020204" pitchFamily="34" charset="0"/>
              </a:rPr>
              <a:t> </a:t>
            </a:r>
            <a:r>
              <a:rPr lang="fr-FR" sz="1400" err="1">
                <a:solidFill>
                  <a:srgbClr val="FF7900"/>
                </a:solidFill>
                <a:latin typeface="Helvetica 65 Medium" panose="020B0604020202020204" pitchFamily="34" charset="0"/>
              </a:rPr>
              <a:t>CyberOverView</a:t>
            </a:r>
            <a:r>
              <a:rPr lang="fr-FR" sz="1400">
                <a:solidFill>
                  <a:prstClr val="white"/>
                </a:solidFill>
                <a:latin typeface="Helvetica 65 Medium" panose="020B0604020202020204" pitchFamily="34" charset="0"/>
              </a:rPr>
              <a:t> de l’Ecole Cyber d’Orange</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a:t>
            </a:r>
          </a:p>
        </p:txBody>
      </p:sp>
      <p:pic>
        <p:nvPicPr>
          <p:cNvPr id="5" name="Image 4">
            <a:extLst>
              <a:ext uri="{FF2B5EF4-FFF2-40B4-BE49-F238E27FC236}">
                <a16:creationId xmlns:a16="http://schemas.microsoft.com/office/drawing/2014/main" id="{9C683727-AF3D-24AD-DAC2-6269A319BC0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3626319" y="5774096"/>
            <a:ext cx="287223" cy="256314"/>
          </a:xfrm>
          <a:prstGeom prst="rect">
            <a:avLst/>
          </a:prstGeom>
        </p:spPr>
      </p:pic>
      <p:pic>
        <p:nvPicPr>
          <p:cNvPr id="6" name="Image 5">
            <a:extLst>
              <a:ext uri="{FF2B5EF4-FFF2-40B4-BE49-F238E27FC236}">
                <a16:creationId xmlns:a16="http://schemas.microsoft.com/office/drawing/2014/main" id="{78E81CB4-4A71-55FC-15C3-200B78D9F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6775" y="8483849"/>
            <a:ext cx="996598" cy="968830"/>
          </a:xfrm>
          <a:prstGeom prst="rect">
            <a:avLst/>
          </a:prstGeom>
        </p:spPr>
      </p:pic>
      <p:pic>
        <p:nvPicPr>
          <p:cNvPr id="8" name="Image 7">
            <a:extLst>
              <a:ext uri="{FF2B5EF4-FFF2-40B4-BE49-F238E27FC236}">
                <a16:creationId xmlns:a16="http://schemas.microsoft.com/office/drawing/2014/main" id="{6AE0AC6E-E3C9-50A5-435A-7690ED371836}"/>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97729" y="1021594"/>
            <a:ext cx="466073" cy="466073"/>
          </a:xfrm>
          <a:prstGeom prst="rect">
            <a:avLst/>
          </a:prstGeom>
        </p:spPr>
      </p:pic>
    </p:spTree>
    <p:extLst>
      <p:ext uri="{BB962C8B-B14F-4D97-AF65-F5344CB8AC3E}">
        <p14:creationId xmlns:p14="http://schemas.microsoft.com/office/powerpoint/2010/main" val="117906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6EE7293-27AE-41D6-A92F-E1CD3E4993EA}"/>
              </a:ext>
            </a:extLst>
          </p:cNvPr>
          <p:cNvSpPr txBox="1"/>
          <p:nvPr/>
        </p:nvSpPr>
        <p:spPr>
          <a:xfrm>
            <a:off x="299445" y="527471"/>
            <a:ext cx="4068761" cy="461665"/>
          </a:xfrm>
          <a:prstGeom prst="rect">
            <a:avLst/>
          </a:prstGeom>
          <a:noFill/>
        </p:spPr>
        <p:txBody>
          <a:bodyPr wrap="square">
            <a:spAutoFit/>
          </a:bodyPr>
          <a:lstStyle/>
          <a:p>
            <a:r>
              <a:rPr lang="en-US" sz="2400" dirty="0">
                <a:solidFill>
                  <a:srgbClr val="FF7900"/>
                </a:solidFill>
                <a:latin typeface="Helvetica 65 Medium" panose="020B0604020202020204" pitchFamily="34" charset="0"/>
              </a:rPr>
              <a:t>Contacts</a:t>
            </a:r>
          </a:p>
        </p:txBody>
      </p:sp>
      <p:grpSp>
        <p:nvGrpSpPr>
          <p:cNvPr id="15" name="Groupe 14">
            <a:extLst>
              <a:ext uri="{FF2B5EF4-FFF2-40B4-BE49-F238E27FC236}">
                <a16:creationId xmlns:a16="http://schemas.microsoft.com/office/drawing/2014/main" id="{6223183F-BFD6-98F5-BF29-319558EF5B4E}"/>
              </a:ext>
            </a:extLst>
          </p:cNvPr>
          <p:cNvGrpSpPr/>
          <p:nvPr/>
        </p:nvGrpSpPr>
        <p:grpSpPr>
          <a:xfrm>
            <a:off x="1143770" y="1307473"/>
            <a:ext cx="4326321" cy="605396"/>
            <a:chOff x="2709971" y="767289"/>
            <a:chExt cx="3436656" cy="605396"/>
          </a:xfrm>
        </p:grpSpPr>
        <p:sp>
          <p:nvSpPr>
            <p:cNvPr id="10" name="ZoneTexte 9">
              <a:extLst>
                <a:ext uri="{FF2B5EF4-FFF2-40B4-BE49-F238E27FC236}">
                  <a16:creationId xmlns:a16="http://schemas.microsoft.com/office/drawing/2014/main" id="{198546F3-F47F-016D-7F29-727F6E5FAF23}"/>
                </a:ext>
              </a:extLst>
            </p:cNvPr>
            <p:cNvSpPr txBox="1"/>
            <p:nvPr/>
          </p:nvSpPr>
          <p:spPr>
            <a:xfrm>
              <a:off x="2709971" y="1141853"/>
              <a:ext cx="3429000" cy="230832"/>
            </a:xfrm>
            <a:prstGeom prst="rect">
              <a:avLst/>
            </a:prstGeom>
            <a:noFill/>
          </p:spPr>
          <p:txBody>
            <a:bodyPr wrap="square">
              <a:spAutoFit/>
            </a:bodyPr>
            <a:lstStyle/>
            <a:p>
              <a:r>
                <a:rPr lang="en-US" sz="900" i="1" err="1">
                  <a:solidFill>
                    <a:srgbClr val="FF7900"/>
                  </a:solidFill>
                  <a:latin typeface="Helvetica 65 Medium" panose="020B0604020202020204" pitchFamily="34" charset="0"/>
                </a:rPr>
                <a:t>eric.dupuis@orange.com</a:t>
              </a:r>
              <a:endParaRPr lang="en-US" sz="900" i="1">
                <a:solidFill>
                  <a:srgbClr val="FF7900"/>
                </a:solidFill>
                <a:latin typeface="Helvetica 65 Medium" panose="020B0604020202020204" pitchFamily="34" charset="0"/>
              </a:endParaRPr>
            </a:p>
          </p:txBody>
        </p:sp>
        <p:sp>
          <p:nvSpPr>
            <p:cNvPr id="13" name="ZoneTexte 12">
              <a:extLst>
                <a:ext uri="{FF2B5EF4-FFF2-40B4-BE49-F238E27FC236}">
                  <a16:creationId xmlns:a16="http://schemas.microsoft.com/office/drawing/2014/main" id="{C6C10568-9006-52E9-DA95-DA46F8A4B8AF}"/>
                </a:ext>
              </a:extLst>
            </p:cNvPr>
            <p:cNvSpPr txBox="1"/>
            <p:nvPr/>
          </p:nvSpPr>
          <p:spPr>
            <a:xfrm>
              <a:off x="2717627" y="767289"/>
              <a:ext cx="3429000" cy="430887"/>
            </a:xfrm>
            <a:prstGeom prst="rect">
              <a:avLst/>
            </a:prstGeom>
            <a:noFill/>
          </p:spPr>
          <p:txBody>
            <a:bodyPr wrap="square">
              <a:spAutoFit/>
            </a:bodyPr>
            <a:lstStyle/>
            <a:p>
              <a:r>
                <a:rPr lang="en-US" sz="1100" b="1" dirty="0">
                  <a:solidFill>
                    <a:schemeClr val="bg1"/>
                  </a:solidFill>
                  <a:latin typeface="Helvetica 65 Medium" panose="020B0604020202020204" pitchFamily="34" charset="0"/>
                </a:rPr>
                <a:t>Eric DUPUIS</a:t>
              </a:r>
            </a:p>
            <a:p>
              <a:r>
                <a:rPr lang="en-US" sz="1100" i="1" dirty="0">
                  <a:solidFill>
                    <a:schemeClr val="bg1">
                      <a:lumMod val="85000"/>
                    </a:schemeClr>
                  </a:solidFill>
                  <a:latin typeface="Helvetica 65 Medium" panose="020B0604020202020204" pitchFamily="34" charset="0"/>
                </a:rPr>
                <a:t>Directeur Orange Security School</a:t>
              </a:r>
            </a:p>
          </p:txBody>
        </p:sp>
      </p:grpSp>
      <p:pic>
        <p:nvPicPr>
          <p:cNvPr id="3" name="Image 2">
            <a:extLst>
              <a:ext uri="{FF2B5EF4-FFF2-40B4-BE49-F238E27FC236}">
                <a16:creationId xmlns:a16="http://schemas.microsoft.com/office/drawing/2014/main" id="{989AF06E-6AEC-A04D-C067-3A42A152BD93}"/>
              </a:ext>
            </a:extLst>
          </p:cNvPr>
          <p:cNvPicPr>
            <a:picLocks noChangeAspect="1"/>
          </p:cNvPicPr>
          <p:nvPr/>
        </p:nvPicPr>
        <p:blipFill rotWithShape="1">
          <a:blip r:embed="rId2">
            <a:extLst>
              <a:ext uri="{28A0092B-C50C-407E-A947-70E740481C1C}">
                <a14:useLocalDpi xmlns:a14="http://schemas.microsoft.com/office/drawing/2010/main" val="0"/>
              </a:ext>
            </a:extLst>
          </a:blip>
          <a:srcRect r="8359"/>
          <a:stretch/>
        </p:blipFill>
        <p:spPr>
          <a:xfrm>
            <a:off x="0" y="5084131"/>
            <a:ext cx="6858000" cy="4860132"/>
          </a:xfrm>
          <a:prstGeom prst="rect">
            <a:avLst/>
          </a:prstGeom>
        </p:spPr>
      </p:pic>
      <p:sp>
        <p:nvSpPr>
          <p:cNvPr id="11" name="Ellipse 10">
            <a:extLst>
              <a:ext uri="{FF2B5EF4-FFF2-40B4-BE49-F238E27FC236}">
                <a16:creationId xmlns:a16="http://schemas.microsoft.com/office/drawing/2014/main" id="{2DB2CF87-05A1-4E5F-F9D8-F711B41E1AE9}"/>
              </a:ext>
            </a:extLst>
          </p:cNvPr>
          <p:cNvSpPr/>
          <p:nvPr/>
        </p:nvSpPr>
        <p:spPr>
          <a:xfrm>
            <a:off x="302723" y="1231120"/>
            <a:ext cx="753154" cy="730992"/>
          </a:xfrm>
          <a:prstGeom prst="ellipse">
            <a:avLst/>
          </a:prstGeom>
          <a:blipFill>
            <a:blip r:embed="rId3"/>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2A1EC23A-F63E-DF7A-4D04-78844C89933A}"/>
              </a:ext>
            </a:extLst>
          </p:cNvPr>
          <p:cNvSpPr/>
          <p:nvPr/>
        </p:nvSpPr>
        <p:spPr>
          <a:xfrm>
            <a:off x="335042" y="2391160"/>
            <a:ext cx="753154" cy="73099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e 17">
            <a:extLst>
              <a:ext uri="{FF2B5EF4-FFF2-40B4-BE49-F238E27FC236}">
                <a16:creationId xmlns:a16="http://schemas.microsoft.com/office/drawing/2014/main" id="{BE1585EA-9E4B-A8D9-A9C8-AB5F5AB21ED8}"/>
              </a:ext>
            </a:extLst>
          </p:cNvPr>
          <p:cNvGrpSpPr/>
          <p:nvPr/>
        </p:nvGrpSpPr>
        <p:grpSpPr>
          <a:xfrm>
            <a:off x="1125415" y="2516755"/>
            <a:ext cx="4326321" cy="605396"/>
            <a:chOff x="2709971" y="767289"/>
            <a:chExt cx="3436656" cy="605396"/>
          </a:xfrm>
        </p:grpSpPr>
        <p:sp>
          <p:nvSpPr>
            <p:cNvPr id="19" name="ZoneTexte 18">
              <a:extLst>
                <a:ext uri="{FF2B5EF4-FFF2-40B4-BE49-F238E27FC236}">
                  <a16:creationId xmlns:a16="http://schemas.microsoft.com/office/drawing/2014/main" id="{06F7D461-57BF-93D1-22EE-2422611A6746}"/>
                </a:ext>
              </a:extLst>
            </p:cNvPr>
            <p:cNvSpPr txBox="1"/>
            <p:nvPr/>
          </p:nvSpPr>
          <p:spPr>
            <a:xfrm>
              <a:off x="2709971" y="1141853"/>
              <a:ext cx="3429000" cy="230832"/>
            </a:xfrm>
            <a:prstGeom prst="rect">
              <a:avLst/>
            </a:prstGeom>
            <a:noFill/>
          </p:spPr>
          <p:txBody>
            <a:bodyPr wrap="square">
              <a:spAutoFit/>
            </a:bodyPr>
            <a:lstStyle/>
            <a:p>
              <a:r>
                <a:rPr lang="en-US" sz="900" i="1">
                  <a:solidFill>
                    <a:srgbClr val="FF7900"/>
                  </a:solidFill>
                  <a:latin typeface="Helvetica 65 Medium" panose="020B0604020202020204" pitchFamily="34" charset="0"/>
                </a:rPr>
                <a:t>yannarzel.</a:t>
              </a:r>
              <a:r>
                <a:rPr lang="en-US" sz="900" i="1" err="1">
                  <a:solidFill>
                    <a:srgbClr val="FF7900"/>
                  </a:solidFill>
                  <a:latin typeface="Helvetica 65 Medium" panose="020B0604020202020204" pitchFamily="34" charset="0"/>
                </a:rPr>
                <a:t>levillio@orange.com</a:t>
              </a:r>
              <a:endParaRPr lang="en-US" sz="900" i="1">
                <a:solidFill>
                  <a:srgbClr val="FF7900"/>
                </a:solidFill>
                <a:latin typeface="Helvetica 65 Medium" panose="020B0604020202020204" pitchFamily="34" charset="0"/>
              </a:endParaRPr>
            </a:p>
          </p:txBody>
        </p:sp>
        <p:sp>
          <p:nvSpPr>
            <p:cNvPr id="20" name="ZoneTexte 19">
              <a:extLst>
                <a:ext uri="{FF2B5EF4-FFF2-40B4-BE49-F238E27FC236}">
                  <a16:creationId xmlns:a16="http://schemas.microsoft.com/office/drawing/2014/main" id="{754A40A9-E1FB-9CD0-4E85-18EA6485C7CA}"/>
                </a:ext>
              </a:extLst>
            </p:cNvPr>
            <p:cNvSpPr txBox="1"/>
            <p:nvPr/>
          </p:nvSpPr>
          <p:spPr>
            <a:xfrm>
              <a:off x="2717627" y="767289"/>
              <a:ext cx="3429000" cy="430887"/>
            </a:xfrm>
            <a:prstGeom prst="rect">
              <a:avLst/>
            </a:prstGeom>
            <a:noFill/>
          </p:spPr>
          <p:txBody>
            <a:bodyPr wrap="square">
              <a:spAutoFit/>
            </a:bodyPr>
            <a:lstStyle/>
            <a:p>
              <a:r>
                <a:rPr lang="en-US" sz="1100" b="1" dirty="0">
                  <a:solidFill>
                    <a:schemeClr val="bg1"/>
                  </a:solidFill>
                  <a:latin typeface="Helvetica 65 Medium" panose="020B0604020202020204" pitchFamily="34" charset="0"/>
                </a:rPr>
                <a:t>Yann-</a:t>
              </a:r>
              <a:r>
                <a:rPr lang="en-US" sz="1100" b="1" dirty="0" err="1">
                  <a:solidFill>
                    <a:schemeClr val="bg1"/>
                  </a:solidFill>
                  <a:latin typeface="Helvetica 65 Medium" panose="020B0604020202020204" pitchFamily="34" charset="0"/>
                </a:rPr>
                <a:t>Arzel</a:t>
              </a:r>
              <a:r>
                <a:rPr lang="en-US" sz="1100" b="1" dirty="0">
                  <a:solidFill>
                    <a:schemeClr val="bg1"/>
                  </a:solidFill>
                  <a:latin typeface="Helvetica 65 Medium" panose="020B0604020202020204" pitchFamily="34" charset="0"/>
                </a:rPr>
                <a:t> LE VILLIO</a:t>
              </a:r>
            </a:p>
            <a:p>
              <a:r>
                <a:rPr lang="en-US" sz="1100" i="1" dirty="0">
                  <a:solidFill>
                    <a:schemeClr val="bg1">
                      <a:lumMod val="85000"/>
                    </a:schemeClr>
                  </a:solidFill>
                  <a:latin typeface="Helvetica 65 Medium" panose="020B0604020202020204" pitchFamily="34" charset="0"/>
                </a:rPr>
                <a:t>Directeur Technique et </a:t>
              </a:r>
              <a:r>
                <a:rPr lang="en-US" sz="1100" i="1" dirty="0" err="1">
                  <a:solidFill>
                    <a:schemeClr val="bg1">
                      <a:lumMod val="85000"/>
                    </a:schemeClr>
                  </a:solidFill>
                  <a:latin typeface="Helvetica 65 Medium" panose="020B0604020202020204" pitchFamily="34" charset="0"/>
                </a:rPr>
                <a:t>Scientifique</a:t>
              </a:r>
              <a:r>
                <a:rPr lang="en-US" sz="1100" i="1" dirty="0">
                  <a:solidFill>
                    <a:schemeClr val="bg1">
                      <a:lumMod val="85000"/>
                    </a:schemeClr>
                  </a:solidFill>
                  <a:latin typeface="Helvetica 65 Medium" panose="020B0604020202020204" pitchFamily="34" charset="0"/>
                </a:rPr>
                <a:t> Orange Security School</a:t>
              </a:r>
            </a:p>
          </p:txBody>
        </p:sp>
      </p:grpSp>
      <p:grpSp>
        <p:nvGrpSpPr>
          <p:cNvPr id="21" name="Groupe 20">
            <a:extLst>
              <a:ext uri="{FF2B5EF4-FFF2-40B4-BE49-F238E27FC236}">
                <a16:creationId xmlns:a16="http://schemas.microsoft.com/office/drawing/2014/main" id="{0392B368-1C53-43F4-B2C6-5624BFA0F6DF}"/>
              </a:ext>
            </a:extLst>
          </p:cNvPr>
          <p:cNvGrpSpPr/>
          <p:nvPr/>
        </p:nvGrpSpPr>
        <p:grpSpPr>
          <a:xfrm>
            <a:off x="401620" y="6452729"/>
            <a:ext cx="2747883" cy="754054"/>
            <a:chOff x="4196042" y="2934641"/>
            <a:chExt cx="1474595" cy="754054"/>
          </a:xfrm>
        </p:grpSpPr>
        <p:sp>
          <p:nvSpPr>
            <p:cNvPr id="22" name="ZoneTexte 21">
              <a:extLst>
                <a:ext uri="{FF2B5EF4-FFF2-40B4-BE49-F238E27FC236}">
                  <a16:creationId xmlns:a16="http://schemas.microsoft.com/office/drawing/2014/main" id="{30ADDB22-AE79-A5F4-E21F-BAF738E3D05C}"/>
                </a:ext>
              </a:extLst>
            </p:cNvPr>
            <p:cNvSpPr txBox="1"/>
            <p:nvPr/>
          </p:nvSpPr>
          <p:spPr>
            <a:xfrm>
              <a:off x="4196042" y="2934641"/>
              <a:ext cx="1468299" cy="400110"/>
            </a:xfrm>
            <a:prstGeom prst="rect">
              <a:avLst/>
            </a:prstGeom>
            <a:noFill/>
          </p:spPr>
          <p:txBody>
            <a:bodyPr wrap="square" rtlCol="0">
              <a:spAutoFit/>
            </a:bodyPr>
            <a:lstStyle/>
            <a:p>
              <a:r>
                <a:rPr lang="en-US" sz="2000" b="1">
                  <a:solidFill>
                    <a:schemeClr val="bg1"/>
                  </a:solidFill>
                  <a:latin typeface="Helvetica 65 Medium" panose="020B0604020202020204" pitchFamily="34" charset="0"/>
                </a:rPr>
                <a:t>CYBERDEF101</a:t>
              </a:r>
            </a:p>
          </p:txBody>
        </p:sp>
        <p:pic>
          <p:nvPicPr>
            <p:cNvPr id="23" name="Image 22">
              <a:extLst>
                <a:ext uri="{FF2B5EF4-FFF2-40B4-BE49-F238E27FC236}">
                  <a16:creationId xmlns:a16="http://schemas.microsoft.com/office/drawing/2014/main" id="{FCB682A8-771A-45B4-AA62-7F9CDD84EF8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7750" y="2980807"/>
              <a:ext cx="382887" cy="707888"/>
            </a:xfrm>
            <a:prstGeom prst="rect">
              <a:avLst/>
            </a:prstGeom>
          </p:spPr>
        </p:pic>
      </p:grpSp>
      <p:pic>
        <p:nvPicPr>
          <p:cNvPr id="24" name="Image 23">
            <a:extLst>
              <a:ext uri="{FF2B5EF4-FFF2-40B4-BE49-F238E27FC236}">
                <a16:creationId xmlns:a16="http://schemas.microsoft.com/office/drawing/2014/main" id="{F82FA047-CC69-422F-9B86-40DDA0AA11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214" y="8601131"/>
            <a:ext cx="724256" cy="724256"/>
          </a:xfrm>
          <a:prstGeom prst="rect">
            <a:avLst/>
          </a:prstGeom>
        </p:spPr>
      </p:pic>
      <p:sp>
        <p:nvSpPr>
          <p:cNvPr id="26" name="ZoneTexte 25">
            <a:extLst>
              <a:ext uri="{FF2B5EF4-FFF2-40B4-BE49-F238E27FC236}">
                <a16:creationId xmlns:a16="http://schemas.microsoft.com/office/drawing/2014/main" id="{ADC8C55B-76DA-0C28-1050-63FC1BD43894}"/>
              </a:ext>
            </a:extLst>
          </p:cNvPr>
          <p:cNvSpPr txBox="1"/>
          <p:nvPr/>
        </p:nvSpPr>
        <p:spPr>
          <a:xfrm>
            <a:off x="347463" y="6791285"/>
            <a:ext cx="2034380" cy="461665"/>
          </a:xfrm>
          <a:prstGeom prst="rect">
            <a:avLst/>
          </a:prstGeom>
          <a:noFill/>
        </p:spPr>
        <p:txBody>
          <a:bodyPr wrap="square">
            <a:spAutoFit/>
          </a:bodyPr>
          <a:lstStyle/>
          <a:p>
            <a:pPr marL="9525" lvl="1" algn="r">
              <a:buClr>
                <a:srgbClr val="FF7900"/>
              </a:buClr>
            </a:pPr>
            <a:r>
              <a:rPr lang="fr-FR" sz="1200" b="0" i="0" dirty="0">
                <a:solidFill>
                  <a:schemeClr val="bg1">
                    <a:lumMod val="65000"/>
                  </a:schemeClr>
                </a:solidFill>
                <a:effectLst/>
                <a:latin typeface="Calibri"/>
                <a:cs typeface="Calibri"/>
              </a:rPr>
              <a:t>Une formation certifiée </a:t>
            </a:r>
            <a:br>
              <a:rPr lang="fr-FR" sz="1200" b="0" i="0" dirty="0">
                <a:solidFill>
                  <a:schemeClr val="bg1">
                    <a:lumMod val="65000"/>
                  </a:schemeClr>
                </a:solidFill>
                <a:effectLst/>
                <a:latin typeface="Calibri"/>
                <a:cs typeface="Calibri"/>
              </a:rPr>
            </a:br>
            <a:r>
              <a:rPr lang="fr-FR" sz="1200" b="0" i="0" dirty="0">
                <a:solidFill>
                  <a:schemeClr val="bg1">
                    <a:lumMod val="65000"/>
                  </a:schemeClr>
                </a:solidFill>
                <a:effectLst/>
                <a:latin typeface="Calibri"/>
                <a:cs typeface="Calibri"/>
              </a:rPr>
              <a:t>Orange </a:t>
            </a:r>
            <a:r>
              <a:rPr lang="fr-FR" sz="1200" b="0" i="0" dirty="0" err="1">
                <a:solidFill>
                  <a:schemeClr val="bg1">
                    <a:lumMod val="65000"/>
                  </a:schemeClr>
                </a:solidFill>
                <a:effectLst/>
                <a:latin typeface="Calibri"/>
                <a:cs typeface="Calibri"/>
              </a:rPr>
              <a:t>CyberSchool</a:t>
            </a:r>
            <a:endParaRPr lang="fr-FR" sz="1200" b="0" i="0" dirty="0">
              <a:solidFill>
                <a:schemeClr val="bg1">
                  <a:lumMod val="65000"/>
                </a:schemeClr>
              </a:solidFill>
              <a:effectLst/>
              <a:latin typeface="Calibri" panose="020F0502020204030204" pitchFamily="34" charset="0"/>
              <a:cs typeface="Calibri"/>
            </a:endParaRPr>
          </a:p>
        </p:txBody>
      </p:sp>
      <p:sp>
        <p:nvSpPr>
          <p:cNvPr id="4" name="ZoneTexte 3">
            <a:extLst>
              <a:ext uri="{FF2B5EF4-FFF2-40B4-BE49-F238E27FC236}">
                <a16:creationId xmlns:a16="http://schemas.microsoft.com/office/drawing/2014/main" id="{78EC280B-A5B2-04F7-1217-220477F7450F}"/>
              </a:ext>
            </a:extLst>
          </p:cNvPr>
          <p:cNvSpPr txBox="1"/>
          <p:nvPr/>
        </p:nvSpPr>
        <p:spPr>
          <a:xfrm>
            <a:off x="2614626" y="4123943"/>
            <a:ext cx="2302233" cy="646331"/>
          </a:xfrm>
          <a:prstGeom prst="rect">
            <a:avLst/>
          </a:prstGeom>
          <a:noFill/>
        </p:spPr>
        <p:txBody>
          <a:bodyPr wrap="none" rtlCol="0">
            <a:spAutoFit/>
          </a:bodyPr>
          <a:lstStyle/>
          <a:p>
            <a:pPr algn="r"/>
            <a:r>
              <a:rPr lang="fr-FR" sz="1400" dirty="0">
                <a:solidFill>
                  <a:schemeClr val="bg1"/>
                </a:solidFill>
                <a:latin typeface="+mj-lt"/>
              </a:rPr>
              <a:t>a </a:t>
            </a:r>
            <a:r>
              <a:rPr lang="fr-FR" sz="1400" b="1" dirty="0">
                <a:solidFill>
                  <a:schemeClr val="bg1"/>
                </a:solidFill>
                <a:latin typeface="Helvetica" pitchFamily="2" charset="0"/>
              </a:rPr>
              <a:t>CyberSkills4All</a:t>
            </a:r>
            <a:r>
              <a:rPr lang="fr-FR" sz="1400" dirty="0">
                <a:solidFill>
                  <a:schemeClr val="bg1"/>
                </a:solidFill>
                <a:latin typeface="+mj-lt"/>
              </a:rPr>
              <a:t> projet</a:t>
            </a:r>
          </a:p>
          <a:p>
            <a:pPr algn="r"/>
            <a:r>
              <a:rPr lang="fr-FR" sz="1050" dirty="0">
                <a:solidFill>
                  <a:schemeClr val="bg1"/>
                </a:solidFill>
                <a:latin typeface="+mj-lt"/>
              </a:rPr>
              <a:t>AMI Compétences &amp; Métier d’Avenir </a:t>
            </a:r>
          </a:p>
          <a:p>
            <a:pPr algn="r"/>
            <a:r>
              <a:rPr lang="fr-FR" sz="1050" dirty="0">
                <a:solidFill>
                  <a:schemeClr val="bg1"/>
                </a:solidFill>
                <a:latin typeface="+mj-lt"/>
              </a:rPr>
              <a:t>France 2030</a:t>
            </a:r>
          </a:p>
        </p:txBody>
      </p:sp>
      <p:pic>
        <p:nvPicPr>
          <p:cNvPr id="7" name="Image 6">
            <a:extLst>
              <a:ext uri="{FF2B5EF4-FFF2-40B4-BE49-F238E27FC236}">
                <a16:creationId xmlns:a16="http://schemas.microsoft.com/office/drawing/2014/main" id="{E64A2FC5-7783-E68C-0E46-DA09C90F0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042" y="4066523"/>
            <a:ext cx="2197693" cy="666619"/>
          </a:xfrm>
          <a:prstGeom prst="rect">
            <a:avLst/>
          </a:prstGeom>
        </p:spPr>
      </p:pic>
      <p:pic>
        <p:nvPicPr>
          <p:cNvPr id="9" name="Image 8">
            <a:extLst>
              <a:ext uri="{FF2B5EF4-FFF2-40B4-BE49-F238E27FC236}">
                <a16:creationId xmlns:a16="http://schemas.microsoft.com/office/drawing/2014/main" id="{26ABD15B-1798-21E8-0FC5-57EBA59717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5705" y="2212297"/>
            <a:ext cx="1924980" cy="909854"/>
          </a:xfrm>
          <a:prstGeom prst="rect">
            <a:avLst/>
          </a:prstGeom>
        </p:spPr>
      </p:pic>
      <p:sp>
        <p:nvSpPr>
          <p:cNvPr id="12" name="Arc plein 11">
            <a:extLst>
              <a:ext uri="{FF2B5EF4-FFF2-40B4-BE49-F238E27FC236}">
                <a16:creationId xmlns:a16="http://schemas.microsoft.com/office/drawing/2014/main" id="{EB8E5982-0C3A-ED09-8E7B-A4F20408ACBF}"/>
              </a:ext>
            </a:extLst>
          </p:cNvPr>
          <p:cNvSpPr/>
          <p:nvPr/>
        </p:nvSpPr>
        <p:spPr>
          <a:xfrm rot="19337221">
            <a:off x="-4256181" y="4078281"/>
            <a:ext cx="764898" cy="848198"/>
          </a:xfrm>
          <a:prstGeom prst="blockArc">
            <a:avLst>
              <a:gd name="adj1" fmla="val 15001473"/>
              <a:gd name="adj2" fmla="val 366195"/>
              <a:gd name="adj3" fmla="val 29366"/>
            </a:avLst>
          </a:prstGeom>
          <a:solidFill>
            <a:srgbClr val="3C9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Arc plein 13">
            <a:extLst>
              <a:ext uri="{FF2B5EF4-FFF2-40B4-BE49-F238E27FC236}">
                <a16:creationId xmlns:a16="http://schemas.microsoft.com/office/drawing/2014/main" id="{740A7AC4-79DC-0ADB-851A-989FA3861D33}"/>
              </a:ext>
            </a:extLst>
          </p:cNvPr>
          <p:cNvSpPr/>
          <p:nvPr/>
        </p:nvSpPr>
        <p:spPr>
          <a:xfrm rot="1427404">
            <a:off x="-4215235" y="3600966"/>
            <a:ext cx="764898" cy="848198"/>
          </a:xfrm>
          <a:prstGeom prst="blockArc">
            <a:avLst>
              <a:gd name="adj1" fmla="val 15001473"/>
              <a:gd name="adj2" fmla="val 366195"/>
              <a:gd name="adj3" fmla="val 29366"/>
            </a:avLst>
          </a:prstGeom>
          <a:solidFill>
            <a:srgbClr val="E421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Arc plein 15">
            <a:extLst>
              <a:ext uri="{FF2B5EF4-FFF2-40B4-BE49-F238E27FC236}">
                <a16:creationId xmlns:a16="http://schemas.microsoft.com/office/drawing/2014/main" id="{20E6CFF4-C57F-439B-19F8-D9BE8B614737}"/>
              </a:ext>
            </a:extLst>
          </p:cNvPr>
          <p:cNvSpPr/>
          <p:nvPr/>
        </p:nvSpPr>
        <p:spPr>
          <a:xfrm rot="4988156">
            <a:off x="-4657359" y="3342011"/>
            <a:ext cx="764898" cy="848198"/>
          </a:xfrm>
          <a:prstGeom prst="blockArc">
            <a:avLst>
              <a:gd name="adj1" fmla="val 15001473"/>
              <a:gd name="adj2" fmla="val 366195"/>
              <a:gd name="adj3" fmla="val 2936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ZoneTexte 24">
            <a:extLst>
              <a:ext uri="{FF2B5EF4-FFF2-40B4-BE49-F238E27FC236}">
                <a16:creationId xmlns:a16="http://schemas.microsoft.com/office/drawing/2014/main" id="{E481D844-FA3C-6D11-EB6D-29B5FBDF1D43}"/>
              </a:ext>
            </a:extLst>
          </p:cNvPr>
          <p:cNvSpPr txBox="1"/>
          <p:nvPr/>
        </p:nvSpPr>
        <p:spPr>
          <a:xfrm>
            <a:off x="-3394865" y="3414741"/>
            <a:ext cx="923651" cy="1200329"/>
          </a:xfrm>
          <a:prstGeom prst="rect">
            <a:avLst/>
          </a:prstGeom>
          <a:noFill/>
        </p:spPr>
        <p:txBody>
          <a:bodyPr wrap="none" rtlCol="0">
            <a:spAutoFit/>
          </a:bodyPr>
          <a:lstStyle/>
          <a:p>
            <a:r>
              <a:rPr lang="fr-FR" sz="2400" b="1" dirty="0"/>
              <a:t>Cyber</a:t>
            </a:r>
          </a:p>
          <a:p>
            <a:r>
              <a:rPr lang="fr-FR" sz="2400" b="1" dirty="0"/>
              <a:t>Skills</a:t>
            </a:r>
          </a:p>
          <a:p>
            <a:r>
              <a:rPr lang="fr-FR" sz="2400" b="1" dirty="0">
                <a:solidFill>
                  <a:srgbClr val="E42174"/>
                </a:solidFill>
              </a:rPr>
              <a:t>4All</a:t>
            </a:r>
          </a:p>
        </p:txBody>
      </p:sp>
      <p:grpSp>
        <p:nvGrpSpPr>
          <p:cNvPr id="31" name="Groupe 30">
            <a:extLst>
              <a:ext uri="{FF2B5EF4-FFF2-40B4-BE49-F238E27FC236}">
                <a16:creationId xmlns:a16="http://schemas.microsoft.com/office/drawing/2014/main" id="{4D26AE6D-F56D-2D89-E39B-4573E005DBDB}"/>
              </a:ext>
            </a:extLst>
          </p:cNvPr>
          <p:cNvGrpSpPr/>
          <p:nvPr/>
        </p:nvGrpSpPr>
        <p:grpSpPr>
          <a:xfrm>
            <a:off x="4565512" y="3764892"/>
            <a:ext cx="2506675" cy="1532853"/>
            <a:chOff x="-4701235" y="5286595"/>
            <a:chExt cx="2506675" cy="1532853"/>
          </a:xfrm>
        </p:grpSpPr>
        <p:sp>
          <p:nvSpPr>
            <p:cNvPr id="27" name="Arc plein 26">
              <a:extLst>
                <a:ext uri="{FF2B5EF4-FFF2-40B4-BE49-F238E27FC236}">
                  <a16:creationId xmlns:a16="http://schemas.microsoft.com/office/drawing/2014/main" id="{707BD62F-EBFA-62EB-F4CD-84FDCD15B46A}"/>
                </a:ext>
              </a:extLst>
            </p:cNvPr>
            <p:cNvSpPr/>
            <p:nvPr/>
          </p:nvSpPr>
          <p:spPr>
            <a:xfrm rot="19337221">
              <a:off x="-4256181" y="5971250"/>
              <a:ext cx="764898" cy="848198"/>
            </a:xfrm>
            <a:prstGeom prst="blockArc">
              <a:avLst>
                <a:gd name="adj1" fmla="val 15001473"/>
                <a:gd name="adj2" fmla="val 366195"/>
                <a:gd name="adj3" fmla="val 29366"/>
              </a:avLst>
            </a:prstGeom>
            <a:solidFill>
              <a:srgbClr val="3C9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Arc plein 27">
              <a:extLst>
                <a:ext uri="{FF2B5EF4-FFF2-40B4-BE49-F238E27FC236}">
                  <a16:creationId xmlns:a16="http://schemas.microsoft.com/office/drawing/2014/main" id="{D939484D-FAFB-E3D9-586C-F3063F141504}"/>
                </a:ext>
              </a:extLst>
            </p:cNvPr>
            <p:cNvSpPr/>
            <p:nvPr/>
          </p:nvSpPr>
          <p:spPr>
            <a:xfrm rot="1427404">
              <a:off x="-4215235" y="5503079"/>
              <a:ext cx="764898" cy="848198"/>
            </a:xfrm>
            <a:prstGeom prst="blockArc">
              <a:avLst>
                <a:gd name="adj1" fmla="val 15001473"/>
                <a:gd name="adj2" fmla="val 366195"/>
                <a:gd name="adj3" fmla="val 29366"/>
              </a:avLst>
            </a:prstGeom>
            <a:solidFill>
              <a:srgbClr val="E421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488E8C38-C694-030D-8768-417480F06963}"/>
                </a:ext>
              </a:extLst>
            </p:cNvPr>
            <p:cNvSpPr txBox="1"/>
            <p:nvPr/>
          </p:nvSpPr>
          <p:spPr>
            <a:xfrm>
              <a:off x="-3394865" y="5298566"/>
              <a:ext cx="1200305" cy="1200329"/>
            </a:xfrm>
            <a:prstGeom prst="rect">
              <a:avLst/>
            </a:prstGeom>
            <a:noFill/>
          </p:spPr>
          <p:txBody>
            <a:bodyPr wrap="square" rtlCol="0">
              <a:spAutoFit/>
            </a:bodyPr>
            <a:lstStyle/>
            <a:p>
              <a:r>
                <a:rPr lang="fr-FR" sz="2400" b="1" dirty="0">
                  <a:solidFill>
                    <a:schemeClr val="bg1"/>
                  </a:solidFill>
                </a:rPr>
                <a:t>Cyber</a:t>
              </a:r>
            </a:p>
            <a:p>
              <a:r>
                <a:rPr lang="fr-FR" sz="2400" b="1" dirty="0">
                  <a:solidFill>
                    <a:schemeClr val="bg1"/>
                  </a:solidFill>
                </a:rPr>
                <a:t>Skills</a:t>
              </a:r>
            </a:p>
            <a:p>
              <a:r>
                <a:rPr lang="fr-FR" sz="2400" b="1" dirty="0">
                  <a:solidFill>
                    <a:srgbClr val="E42174"/>
                  </a:solidFill>
                </a:rPr>
                <a:t>4All</a:t>
              </a:r>
            </a:p>
          </p:txBody>
        </p:sp>
        <p:sp>
          <p:nvSpPr>
            <p:cNvPr id="30" name="Arc plein 29">
              <a:extLst>
                <a:ext uri="{FF2B5EF4-FFF2-40B4-BE49-F238E27FC236}">
                  <a16:creationId xmlns:a16="http://schemas.microsoft.com/office/drawing/2014/main" id="{AC7015B3-2362-7E43-643C-71A7F0113EBB}"/>
                </a:ext>
              </a:extLst>
            </p:cNvPr>
            <p:cNvSpPr/>
            <p:nvPr/>
          </p:nvSpPr>
          <p:spPr>
            <a:xfrm rot="4988156">
              <a:off x="-4659585" y="5244945"/>
              <a:ext cx="764898" cy="848198"/>
            </a:xfrm>
            <a:prstGeom prst="blockArc">
              <a:avLst>
                <a:gd name="adj1" fmla="val 15001473"/>
                <a:gd name="adj2" fmla="val 366195"/>
                <a:gd name="adj3" fmla="val 2936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Tree>
    <p:extLst>
      <p:ext uri="{BB962C8B-B14F-4D97-AF65-F5344CB8AC3E}">
        <p14:creationId xmlns:p14="http://schemas.microsoft.com/office/powerpoint/2010/main" val="196580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a:extLst>
              <a:ext uri="{FF2B5EF4-FFF2-40B4-BE49-F238E27FC236}">
                <a16:creationId xmlns:a16="http://schemas.microsoft.com/office/drawing/2014/main" id="{11BACA5D-07AE-30DF-4653-F881A3023A85}"/>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5580"/>
            <a:ext cx="6858000" cy="3957517"/>
          </a:xfrm>
          <a:prstGeom prst="rect">
            <a:avLst/>
          </a:prstGeom>
        </p:spPr>
      </p:pic>
      <p:grpSp>
        <p:nvGrpSpPr>
          <p:cNvPr id="68" name="Groupe 67">
            <a:extLst>
              <a:ext uri="{FF2B5EF4-FFF2-40B4-BE49-F238E27FC236}">
                <a16:creationId xmlns:a16="http://schemas.microsoft.com/office/drawing/2014/main" id="{DBF7A4D9-BC46-FDBA-3335-0DABB668D299}"/>
              </a:ext>
            </a:extLst>
          </p:cNvPr>
          <p:cNvGrpSpPr/>
          <p:nvPr/>
        </p:nvGrpSpPr>
        <p:grpSpPr>
          <a:xfrm>
            <a:off x="-704" y="1354685"/>
            <a:ext cx="6858000" cy="7219931"/>
            <a:chOff x="0" y="1485900"/>
            <a:chExt cx="6858000" cy="7219931"/>
          </a:xfrm>
          <a:solidFill>
            <a:srgbClr val="FF7900"/>
          </a:solidFill>
        </p:grpSpPr>
        <p:sp>
          <p:nvSpPr>
            <p:cNvPr id="28" name="Rectangle 27">
              <a:extLst>
                <a:ext uri="{FF2B5EF4-FFF2-40B4-BE49-F238E27FC236}">
                  <a16:creationId xmlns:a16="http://schemas.microsoft.com/office/drawing/2014/main" id="{40BC27B1-87F5-25C3-6924-0D5B5C0B5838}"/>
                </a:ext>
              </a:extLst>
            </p:cNvPr>
            <p:cNvSpPr/>
            <p:nvPr/>
          </p:nvSpPr>
          <p:spPr>
            <a:xfrm>
              <a:off x="0" y="1485900"/>
              <a:ext cx="4998834" cy="247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5012A6D0-CBA6-7096-EE06-61570799920E}"/>
                </a:ext>
              </a:extLst>
            </p:cNvPr>
            <p:cNvSpPr/>
            <p:nvPr/>
          </p:nvSpPr>
          <p:spPr>
            <a:xfrm>
              <a:off x="1859165" y="8458197"/>
              <a:ext cx="4998835"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FA3DCBF8-D84A-E099-B50F-10D00864F330}"/>
                </a:ext>
              </a:extLst>
            </p:cNvPr>
            <p:cNvSpPr/>
            <p:nvPr/>
          </p:nvSpPr>
          <p:spPr>
            <a:xfrm>
              <a:off x="1859165" y="7296150"/>
              <a:ext cx="3139669"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1942969B-9173-FE3D-80C2-919C57781EFC}"/>
                </a:ext>
              </a:extLst>
            </p:cNvPr>
            <p:cNvSpPr/>
            <p:nvPr/>
          </p:nvSpPr>
          <p:spPr>
            <a:xfrm>
              <a:off x="2477010" y="6134101"/>
              <a:ext cx="2521824"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D5A1517A-02BC-F1EA-A9AF-9A994A6F6B0D}"/>
                </a:ext>
              </a:extLst>
            </p:cNvPr>
            <p:cNvSpPr/>
            <p:nvPr/>
          </p:nvSpPr>
          <p:spPr>
            <a:xfrm>
              <a:off x="2477009" y="4972050"/>
              <a:ext cx="1906809" cy="2476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66A0F6CE-8BB1-DE9C-E367-E6F23539EF7C}"/>
                </a:ext>
              </a:extLst>
            </p:cNvPr>
            <p:cNvSpPr/>
            <p:nvPr/>
          </p:nvSpPr>
          <p:spPr>
            <a:xfrm>
              <a:off x="1859165" y="3810001"/>
              <a:ext cx="2524653"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3E19F06F-008D-D0B4-915B-C2082EE27D83}"/>
                </a:ext>
              </a:extLst>
            </p:cNvPr>
            <p:cNvSpPr/>
            <p:nvPr/>
          </p:nvSpPr>
          <p:spPr>
            <a:xfrm>
              <a:off x="1859165" y="2647950"/>
              <a:ext cx="3139669"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3F594DE9-4E31-98EE-731E-380CE004B941}"/>
                </a:ext>
              </a:extLst>
            </p:cNvPr>
            <p:cNvSpPr/>
            <p:nvPr/>
          </p:nvSpPr>
          <p:spPr>
            <a:xfrm rot="16200000">
              <a:off x="1378468" y="7897493"/>
              <a:ext cx="1209043"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5C97F45B-8C3C-64B4-5A2D-7978ED525DE9}"/>
                </a:ext>
              </a:extLst>
            </p:cNvPr>
            <p:cNvSpPr/>
            <p:nvPr/>
          </p:nvSpPr>
          <p:spPr>
            <a:xfrm rot="16200000">
              <a:off x="2026160" y="5568950"/>
              <a:ext cx="1149350"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6CCA4C54-D060-9F70-C09E-6959EABD4A1A}"/>
                </a:ext>
              </a:extLst>
            </p:cNvPr>
            <p:cNvSpPr/>
            <p:nvPr/>
          </p:nvSpPr>
          <p:spPr>
            <a:xfrm rot="16200000">
              <a:off x="4301751" y="6710184"/>
              <a:ext cx="1149349" cy="244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74DA7A9-10DA-A61C-9B4B-FDAAE03EF1CE}"/>
                </a:ext>
              </a:extLst>
            </p:cNvPr>
            <p:cNvSpPr/>
            <p:nvPr/>
          </p:nvSpPr>
          <p:spPr>
            <a:xfrm rot="16200000">
              <a:off x="3725008" y="4383088"/>
              <a:ext cx="1069974" cy="247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5CE4B38C-C7B9-ADAF-BB43-5C1B10214B05}"/>
                </a:ext>
              </a:extLst>
            </p:cNvPr>
            <p:cNvSpPr/>
            <p:nvPr/>
          </p:nvSpPr>
          <p:spPr>
            <a:xfrm rot="16200000">
              <a:off x="1416253" y="3240087"/>
              <a:ext cx="1133474"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90AD639-1B4F-08B7-1F88-CA5578921DE5}"/>
                </a:ext>
              </a:extLst>
            </p:cNvPr>
            <p:cNvSpPr/>
            <p:nvPr/>
          </p:nvSpPr>
          <p:spPr>
            <a:xfrm rot="16200000">
              <a:off x="4338261" y="2076274"/>
              <a:ext cx="1076324" cy="24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3" name="ZoneTexte 42">
            <a:extLst>
              <a:ext uri="{FF2B5EF4-FFF2-40B4-BE49-F238E27FC236}">
                <a16:creationId xmlns:a16="http://schemas.microsoft.com/office/drawing/2014/main" id="{E3BC8B09-E6D4-D2C4-6E86-5ECC4DDC1A52}"/>
              </a:ext>
            </a:extLst>
          </p:cNvPr>
          <p:cNvSpPr txBox="1"/>
          <p:nvPr/>
        </p:nvSpPr>
        <p:spPr>
          <a:xfrm>
            <a:off x="1562609" y="1883717"/>
            <a:ext cx="3191400"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Les objectifs</a:t>
            </a:r>
          </a:p>
        </p:txBody>
      </p:sp>
      <p:sp>
        <p:nvSpPr>
          <p:cNvPr id="44" name="ZoneTexte 43">
            <a:extLst>
              <a:ext uri="{FF2B5EF4-FFF2-40B4-BE49-F238E27FC236}">
                <a16:creationId xmlns:a16="http://schemas.microsoft.com/office/drawing/2014/main" id="{8B5B4CF3-B824-709E-AA29-BBC8B34AACFB}"/>
              </a:ext>
            </a:extLst>
          </p:cNvPr>
          <p:cNvSpPr txBox="1"/>
          <p:nvPr/>
        </p:nvSpPr>
        <p:spPr>
          <a:xfrm>
            <a:off x="2105407" y="3045767"/>
            <a:ext cx="2645779"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 programme</a:t>
            </a:r>
          </a:p>
        </p:txBody>
      </p:sp>
      <p:sp>
        <p:nvSpPr>
          <p:cNvPr id="45" name="ZoneTexte 44">
            <a:extLst>
              <a:ext uri="{FF2B5EF4-FFF2-40B4-BE49-F238E27FC236}">
                <a16:creationId xmlns:a16="http://schemas.microsoft.com/office/drawing/2014/main" id="{A8BAABFD-393A-1B6E-171F-F1228190434B}"/>
              </a:ext>
            </a:extLst>
          </p:cNvPr>
          <p:cNvSpPr txBox="1"/>
          <p:nvPr/>
        </p:nvSpPr>
        <p:spPr>
          <a:xfrm>
            <a:off x="1408670" y="6535765"/>
            <a:ext cx="3345339"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L’évaluation</a:t>
            </a:r>
          </a:p>
        </p:txBody>
      </p:sp>
      <p:sp>
        <p:nvSpPr>
          <p:cNvPr id="46" name="ZoneTexte 45">
            <a:extLst>
              <a:ext uri="{FF2B5EF4-FFF2-40B4-BE49-F238E27FC236}">
                <a16:creationId xmlns:a16="http://schemas.microsoft.com/office/drawing/2014/main" id="{C1D50013-CA9E-3571-F295-147B1CC5BA7D}"/>
              </a:ext>
            </a:extLst>
          </p:cNvPr>
          <p:cNvSpPr txBox="1"/>
          <p:nvPr/>
        </p:nvSpPr>
        <p:spPr>
          <a:xfrm>
            <a:off x="2105408" y="7696498"/>
            <a:ext cx="3529848"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Vos contacts</a:t>
            </a:r>
          </a:p>
        </p:txBody>
      </p:sp>
      <p:sp>
        <p:nvSpPr>
          <p:cNvPr id="47" name="ZoneTexte 46">
            <a:extLst>
              <a:ext uri="{FF2B5EF4-FFF2-40B4-BE49-F238E27FC236}">
                <a16:creationId xmlns:a16="http://schemas.microsoft.com/office/drawing/2014/main" id="{E965DFF9-7926-A737-2AB6-EF4CBC4BC7DB}"/>
              </a:ext>
            </a:extLst>
          </p:cNvPr>
          <p:cNvSpPr txBox="1"/>
          <p:nvPr/>
        </p:nvSpPr>
        <p:spPr>
          <a:xfrm>
            <a:off x="539058" y="4203957"/>
            <a:ext cx="3597113"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 programme détaillé</a:t>
            </a:r>
          </a:p>
        </p:txBody>
      </p:sp>
      <p:sp>
        <p:nvSpPr>
          <p:cNvPr id="48" name="ZoneTexte 47">
            <a:extLst>
              <a:ext uri="{FF2B5EF4-FFF2-40B4-BE49-F238E27FC236}">
                <a16:creationId xmlns:a16="http://schemas.microsoft.com/office/drawing/2014/main" id="{422A374D-A21E-261B-8C63-3E35CF267E7B}"/>
              </a:ext>
            </a:extLst>
          </p:cNvPr>
          <p:cNvSpPr txBox="1"/>
          <p:nvPr/>
        </p:nvSpPr>
        <p:spPr>
          <a:xfrm>
            <a:off x="2767969" y="5266692"/>
            <a:ext cx="2274174"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Les modalités</a:t>
            </a:r>
          </a:p>
        </p:txBody>
      </p:sp>
      <p:sp>
        <p:nvSpPr>
          <p:cNvPr id="69" name="ZoneTexte 68">
            <a:extLst>
              <a:ext uri="{FF2B5EF4-FFF2-40B4-BE49-F238E27FC236}">
                <a16:creationId xmlns:a16="http://schemas.microsoft.com/office/drawing/2014/main" id="{AE3C572E-7144-CFD5-CC2D-5032CDEDE735}"/>
              </a:ext>
            </a:extLst>
          </p:cNvPr>
          <p:cNvSpPr txBox="1"/>
          <p:nvPr/>
        </p:nvSpPr>
        <p:spPr>
          <a:xfrm>
            <a:off x="450000" y="449300"/>
            <a:ext cx="1673856" cy="461665"/>
          </a:xfrm>
          <a:prstGeom prst="rect">
            <a:avLst/>
          </a:prstGeom>
          <a:noFill/>
        </p:spPr>
        <p:txBody>
          <a:bodyPr wrap="none" rtlCol="0">
            <a:spAutoFit/>
          </a:bodyPr>
          <a:lstStyle/>
          <a:p>
            <a:r>
              <a:rPr lang="fr-FR" sz="2400" b="1">
                <a:solidFill>
                  <a:srgbClr val="FF7900"/>
                </a:solidFill>
                <a:latin typeface="Helvetica 65 Medium" panose="020B0604020202020204" pitchFamily="34" charset="0"/>
              </a:rPr>
              <a:t>Sommaire</a:t>
            </a:r>
          </a:p>
        </p:txBody>
      </p:sp>
      <p:pic>
        <p:nvPicPr>
          <p:cNvPr id="6" name="Image 5">
            <a:extLst>
              <a:ext uri="{FF2B5EF4-FFF2-40B4-BE49-F238E27FC236}">
                <a16:creationId xmlns:a16="http://schemas.microsoft.com/office/drawing/2014/main" id="{A83E6F4C-C669-2A38-5F45-A16BC543DF4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84459" y="3736339"/>
            <a:ext cx="1428750" cy="1428750"/>
          </a:xfrm>
          <a:prstGeom prst="rect">
            <a:avLst/>
          </a:prstGeom>
        </p:spPr>
      </p:pic>
      <p:pic>
        <p:nvPicPr>
          <p:cNvPr id="7" name="Image 6">
            <a:extLst>
              <a:ext uri="{FF2B5EF4-FFF2-40B4-BE49-F238E27FC236}">
                <a16:creationId xmlns:a16="http://schemas.microsoft.com/office/drawing/2014/main" id="{F689576E-CC45-67FE-74F6-3E8E06EEE21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8910" y="6018948"/>
            <a:ext cx="1428750" cy="1428750"/>
          </a:xfrm>
          <a:prstGeom prst="rect">
            <a:avLst/>
          </a:prstGeom>
        </p:spPr>
      </p:pic>
      <p:pic>
        <p:nvPicPr>
          <p:cNvPr id="8" name="Image 7">
            <a:extLst>
              <a:ext uri="{FF2B5EF4-FFF2-40B4-BE49-F238E27FC236}">
                <a16:creationId xmlns:a16="http://schemas.microsoft.com/office/drawing/2014/main" id="{73EEB766-04B2-6E30-0537-2797FE32874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76423" y="1304987"/>
            <a:ext cx="1428750" cy="1428750"/>
          </a:xfrm>
          <a:prstGeom prst="rect">
            <a:avLst/>
          </a:prstGeom>
        </p:spPr>
      </p:pic>
      <p:pic>
        <p:nvPicPr>
          <p:cNvPr id="9" name="Image 8">
            <a:extLst>
              <a:ext uri="{FF2B5EF4-FFF2-40B4-BE49-F238E27FC236}">
                <a16:creationId xmlns:a16="http://schemas.microsoft.com/office/drawing/2014/main" id="{7799C5AB-7192-B1CF-C9FE-0B1668A9A0B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845" y="4786268"/>
            <a:ext cx="1428750" cy="1428750"/>
          </a:xfrm>
          <a:prstGeom prst="rect">
            <a:avLst/>
          </a:prstGeom>
        </p:spPr>
      </p:pic>
      <p:pic>
        <p:nvPicPr>
          <p:cNvPr id="11" name="Image 10">
            <a:extLst>
              <a:ext uri="{FF2B5EF4-FFF2-40B4-BE49-F238E27FC236}">
                <a16:creationId xmlns:a16="http://schemas.microsoft.com/office/drawing/2014/main" id="{AC72689F-7F63-F9D3-3659-3D5DE3BA1AD3}"/>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85000"/>
                    </a14:imgEffect>
                  </a14:imgLayer>
                </a14:imgProps>
              </a:ext>
              <a:ext uri="{28A0092B-C50C-407E-A947-70E740481C1C}">
                <a14:useLocalDpi xmlns:a14="http://schemas.microsoft.com/office/drawing/2010/main" val="0"/>
              </a:ext>
            </a:extLst>
          </a:blip>
          <a:stretch>
            <a:fillRect/>
          </a:stretch>
        </p:blipFill>
        <p:spPr>
          <a:xfrm>
            <a:off x="573103" y="7239298"/>
            <a:ext cx="1428750" cy="1428750"/>
          </a:xfrm>
          <a:prstGeom prst="rect">
            <a:avLst/>
          </a:prstGeom>
        </p:spPr>
      </p:pic>
      <p:pic>
        <p:nvPicPr>
          <p:cNvPr id="12" name="Image 11">
            <a:extLst>
              <a:ext uri="{FF2B5EF4-FFF2-40B4-BE49-F238E27FC236}">
                <a16:creationId xmlns:a16="http://schemas.microsoft.com/office/drawing/2014/main" id="{C2A98EB5-A237-CE15-ADFA-7A859F686D5F}"/>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9058" y="2482770"/>
            <a:ext cx="1428750" cy="1428750"/>
          </a:xfrm>
          <a:prstGeom prst="rect">
            <a:avLst/>
          </a:prstGeom>
        </p:spPr>
      </p:pic>
    </p:spTree>
    <p:extLst>
      <p:ext uri="{BB962C8B-B14F-4D97-AF65-F5344CB8AC3E}">
        <p14:creationId xmlns:p14="http://schemas.microsoft.com/office/powerpoint/2010/main" val="38897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eur droit avec flèche 22">
            <a:extLst>
              <a:ext uri="{FF2B5EF4-FFF2-40B4-BE49-F238E27FC236}">
                <a16:creationId xmlns:a16="http://schemas.microsoft.com/office/drawing/2014/main" id="{BD8B88EB-3E3E-B2A5-4EF3-73877BB46A6F}"/>
              </a:ext>
            </a:extLst>
          </p:cNvPr>
          <p:cNvCxnSpPr>
            <a:cxnSpLocks/>
          </p:cNvCxnSpPr>
          <p:nvPr/>
        </p:nvCxnSpPr>
        <p:spPr>
          <a:xfrm flipV="1">
            <a:off x="1013254" y="5984344"/>
            <a:ext cx="5507597" cy="1467512"/>
          </a:xfrm>
          <a:prstGeom prst="straightConnector1">
            <a:avLst/>
          </a:prstGeom>
          <a:ln w="444500">
            <a:solidFill>
              <a:schemeClr val="bg1">
                <a:alpha val="5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2D6D6212-3F43-2393-370C-E62FB3B65897}"/>
              </a:ext>
            </a:extLst>
          </p:cNvPr>
          <p:cNvSpPr txBox="1"/>
          <p:nvPr/>
        </p:nvSpPr>
        <p:spPr>
          <a:xfrm>
            <a:off x="266461" y="296110"/>
            <a:ext cx="5639476" cy="830997"/>
          </a:xfrm>
          <a:prstGeom prst="rect">
            <a:avLst/>
          </a:prstGeom>
          <a:noFill/>
        </p:spPr>
        <p:txBody>
          <a:bodyPr wrap="square">
            <a:spAutoFit/>
          </a:bodyPr>
          <a:lstStyle/>
          <a:p>
            <a:r>
              <a:rPr lang="fr-FR" sz="2400">
                <a:solidFill>
                  <a:srgbClr val="FF7900"/>
                </a:solidFill>
                <a:latin typeface="Helvetica 65 Medium" panose="020B0604020202020204" pitchFamily="34" charset="0"/>
              </a:rPr>
              <a:t>Un programme pour découvrir l’univers de la cybersécurité d’entreprise…</a:t>
            </a:r>
          </a:p>
        </p:txBody>
      </p:sp>
      <p:sp>
        <p:nvSpPr>
          <p:cNvPr id="4" name="Rectangle 3">
            <a:extLst>
              <a:ext uri="{FF2B5EF4-FFF2-40B4-BE49-F238E27FC236}">
                <a16:creationId xmlns:a16="http://schemas.microsoft.com/office/drawing/2014/main" id="{32FF4ACA-A28D-1A40-E8F7-899872B3F5D8}"/>
              </a:ext>
            </a:extLst>
          </p:cNvPr>
          <p:cNvSpPr/>
          <p:nvPr/>
        </p:nvSpPr>
        <p:spPr>
          <a:xfrm>
            <a:off x="1803400" y="1236286"/>
            <a:ext cx="5054600" cy="1570435"/>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6DB4C58-84A3-98B4-978A-DDD26C878FEF}"/>
              </a:ext>
            </a:extLst>
          </p:cNvPr>
          <p:cNvSpPr txBox="1"/>
          <p:nvPr/>
        </p:nvSpPr>
        <p:spPr>
          <a:xfrm>
            <a:off x="1818754" y="1248006"/>
            <a:ext cx="5039246" cy="1569660"/>
          </a:xfrm>
          <a:prstGeom prst="rect">
            <a:avLst/>
          </a:prstGeom>
          <a:noFill/>
        </p:spPr>
        <p:txBody>
          <a:bodyPr wrap="square">
            <a:spAutoFit/>
          </a:bodyPr>
          <a:lstStyle/>
          <a:p>
            <a:pPr algn="just"/>
            <a:r>
              <a:rPr lang="fr-FR" sz="1600">
                <a:solidFill>
                  <a:schemeClr val="bg1"/>
                </a:solidFill>
                <a:latin typeface="Helvetica 55 Roman" panose="020B0604020202020204" pitchFamily="34" charset="0"/>
              </a:rPr>
              <a:t>En 7 modules de Master Classes et de conférences débats avec les experts et spécialistes Cyber d’Orange et Orange Cyberdéfense, plongez dans l’écosystème Cyber pour découvrir ses codes, ses enjeux, ainsi que les technologies et méthodologies sous-jacentes.</a:t>
            </a:r>
          </a:p>
        </p:txBody>
      </p:sp>
      <p:sp>
        <p:nvSpPr>
          <p:cNvPr id="19" name="Rectangle 18">
            <a:extLst>
              <a:ext uri="{FF2B5EF4-FFF2-40B4-BE49-F238E27FC236}">
                <a16:creationId xmlns:a16="http://schemas.microsoft.com/office/drawing/2014/main" id="{0E913B17-0F7B-FF5E-FDEC-81C86C75E5E8}"/>
              </a:ext>
            </a:extLst>
          </p:cNvPr>
          <p:cNvSpPr/>
          <p:nvPr/>
        </p:nvSpPr>
        <p:spPr>
          <a:xfrm>
            <a:off x="508889" y="6847367"/>
            <a:ext cx="1859487" cy="2076073"/>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b="1" dirty="0">
              <a:latin typeface="Helvetica 65 Medium" panose="020B0604020202020204" pitchFamily="34" charset="0"/>
            </a:endParaRPr>
          </a:p>
          <a:p>
            <a:r>
              <a:rPr lang="en-US" sz="4400" b="1" dirty="0">
                <a:latin typeface="Helvetica 65 Medium" panose="020B0604020202020204" pitchFamily="34" charset="0"/>
              </a:rPr>
              <a:t>7</a:t>
            </a:r>
          </a:p>
          <a:p>
            <a:r>
              <a:rPr lang="fr-FR" sz="1600" dirty="0">
                <a:latin typeface="Helvetica 65 Medium" panose="020B0604020202020204" pitchFamily="34" charset="0"/>
              </a:rPr>
              <a:t>Modules d’environ 5h chacun sur une durée de 2 mois minimum</a:t>
            </a:r>
            <a:br>
              <a:rPr lang="fr-FR" sz="2800" dirty="0">
                <a:solidFill>
                  <a:schemeClr val="tx1">
                    <a:lumMod val="65000"/>
                    <a:lumOff val="35000"/>
                  </a:schemeClr>
                </a:solidFill>
                <a:latin typeface="Helvetica 65 Medium" panose="020B0604020202020204" pitchFamily="34" charset="0"/>
              </a:rPr>
            </a:br>
            <a:r>
              <a:rPr lang="fr-FR" sz="900" dirty="0">
                <a:solidFill>
                  <a:schemeClr val="tx1">
                    <a:lumMod val="65000"/>
                    <a:lumOff val="35000"/>
                  </a:schemeClr>
                </a:solidFill>
                <a:latin typeface="Helvetica 65 Medium" panose="020B0604020202020204" pitchFamily="34" charset="0"/>
              </a:rPr>
              <a:t>(dont 1h30 de conférence/débats facultative par module)</a:t>
            </a:r>
            <a:endParaRPr lang="fr-FR" sz="1600" dirty="0">
              <a:latin typeface="Helvetica 65 Medium" panose="020B0604020202020204" pitchFamily="34" charset="0"/>
            </a:endParaRPr>
          </a:p>
          <a:p>
            <a:endParaRPr lang="en-US" sz="8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p:txBody>
      </p:sp>
      <p:sp>
        <p:nvSpPr>
          <p:cNvPr id="20" name="Rectangle 19">
            <a:extLst>
              <a:ext uri="{FF2B5EF4-FFF2-40B4-BE49-F238E27FC236}">
                <a16:creationId xmlns:a16="http://schemas.microsoft.com/office/drawing/2014/main" id="{FFF13E8C-9477-83FE-02E4-6E9CC697DA3E}"/>
              </a:ext>
            </a:extLst>
          </p:cNvPr>
          <p:cNvSpPr/>
          <p:nvPr/>
        </p:nvSpPr>
        <p:spPr>
          <a:xfrm>
            <a:off x="2543772" y="6461510"/>
            <a:ext cx="1671595" cy="2475018"/>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a:latin typeface="Helvetica 65 Medium" panose="020B0604020202020204" pitchFamily="34" charset="0"/>
            </a:endParaRPr>
          </a:p>
        </p:txBody>
      </p:sp>
      <p:sp>
        <p:nvSpPr>
          <p:cNvPr id="21" name="Rectangle 20">
            <a:extLst>
              <a:ext uri="{FF2B5EF4-FFF2-40B4-BE49-F238E27FC236}">
                <a16:creationId xmlns:a16="http://schemas.microsoft.com/office/drawing/2014/main" id="{D1A4B809-7CF0-B43F-A654-7D111FF22BB6}"/>
              </a:ext>
            </a:extLst>
          </p:cNvPr>
          <p:cNvSpPr/>
          <p:nvPr/>
        </p:nvSpPr>
        <p:spPr>
          <a:xfrm>
            <a:off x="4351966" y="6072059"/>
            <a:ext cx="2171043" cy="2864469"/>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latin typeface="Helvetica 65 Medium" panose="020B0604020202020204" pitchFamily="34" charset="0"/>
            </a:endParaRPr>
          </a:p>
          <a:p>
            <a:r>
              <a:rPr lang="en-US" b="1" dirty="0">
                <a:latin typeface="Helvetica 65 Medium" panose="020B0604020202020204" pitchFamily="34" charset="0"/>
              </a:rPr>
              <a:t>Des masters classes </a:t>
            </a:r>
            <a:br>
              <a:rPr lang="en-US" b="1" dirty="0">
                <a:latin typeface="Helvetica 65 Medium" panose="020B0604020202020204" pitchFamily="34" charset="0"/>
              </a:rPr>
            </a:br>
            <a:r>
              <a:rPr lang="en-US" sz="1100" b="1" dirty="0">
                <a:latin typeface="Helvetica 65 Medium" panose="020B0604020202020204" pitchFamily="34" charset="0"/>
              </a:rPr>
              <a:t>(e-learning)</a:t>
            </a:r>
            <a:endParaRPr lang="en-US" sz="1600" dirty="0">
              <a:latin typeface="Helvetica 65 Medium" panose="020B0604020202020204" pitchFamily="34" charset="0"/>
            </a:endParaRPr>
          </a:p>
          <a:p>
            <a:r>
              <a:rPr lang="en-US" sz="3200" dirty="0">
                <a:latin typeface="Helvetica 65 Medium" panose="020B0604020202020204" pitchFamily="34" charset="0"/>
              </a:rPr>
              <a:t>+</a:t>
            </a:r>
          </a:p>
          <a:p>
            <a:r>
              <a:rPr lang="fr-FR" sz="1600" dirty="0">
                <a:latin typeface="Helvetica 65 Medium" panose="020B0604020202020204" pitchFamily="34" charset="0"/>
              </a:rPr>
              <a:t>des conférences débat (1h30) avec un expert ou spécialiste du domaine</a:t>
            </a:r>
          </a:p>
          <a:p>
            <a:r>
              <a:rPr lang="fr-FR" sz="1000" dirty="0">
                <a:solidFill>
                  <a:schemeClr val="tx1">
                    <a:lumMod val="65000"/>
                    <a:lumOff val="35000"/>
                  </a:schemeClr>
                </a:solidFill>
                <a:latin typeface="Helvetica 65 Medium" panose="020B0604020202020204" pitchFamily="34" charset="0"/>
              </a:rPr>
              <a:t>(présentiel, accessible à distance)</a:t>
            </a:r>
            <a:endParaRPr lang="fr-FR" sz="1200" dirty="0">
              <a:solidFill>
                <a:schemeClr val="tx1">
                  <a:lumMod val="65000"/>
                  <a:lumOff val="35000"/>
                </a:schemeClr>
              </a:solidFill>
              <a:latin typeface="Helvetica 65 Medium" panose="020B0604020202020204" pitchFamily="34" charset="0"/>
            </a:endParaRPr>
          </a:p>
          <a:p>
            <a:endParaRPr lang="en-US" sz="1050" dirty="0">
              <a:latin typeface="Helvetica 65 Medium" panose="020B0604020202020204" pitchFamily="34" charset="0"/>
            </a:endParaRPr>
          </a:p>
          <a:p>
            <a:pPr marL="285750" indent="-285750">
              <a:buFont typeface="Arial" panose="020B0604020202020204" pitchFamily="34" charset="0"/>
              <a:buChar char="•"/>
            </a:pPr>
            <a:endParaRPr lang="en-US" sz="1400" dirty="0">
              <a:latin typeface="Helvetica 65 Medium" panose="020B0604020202020204" pitchFamily="34" charset="0"/>
            </a:endParaRPr>
          </a:p>
          <a:p>
            <a:pPr marL="285750" indent="-285750">
              <a:buFont typeface="Arial" panose="020B0604020202020204" pitchFamily="34" charset="0"/>
              <a:buChar char="•"/>
            </a:pPr>
            <a:endParaRPr lang="en-US" sz="1400" dirty="0">
              <a:latin typeface="Helvetica 65 Medium" panose="020B0604020202020204" pitchFamily="34" charset="0"/>
            </a:endParaRPr>
          </a:p>
        </p:txBody>
      </p:sp>
      <p:sp>
        <p:nvSpPr>
          <p:cNvPr id="29" name="ZoneTexte 28">
            <a:extLst>
              <a:ext uri="{FF2B5EF4-FFF2-40B4-BE49-F238E27FC236}">
                <a16:creationId xmlns:a16="http://schemas.microsoft.com/office/drawing/2014/main" id="{B56F4107-87C2-0AD4-03F7-339A89E82767}"/>
              </a:ext>
            </a:extLst>
          </p:cNvPr>
          <p:cNvSpPr txBox="1"/>
          <p:nvPr/>
        </p:nvSpPr>
        <p:spPr>
          <a:xfrm>
            <a:off x="444704" y="2969373"/>
            <a:ext cx="6194423" cy="3231654"/>
          </a:xfrm>
          <a:prstGeom prst="rect">
            <a:avLst/>
          </a:prstGeom>
          <a:noFill/>
        </p:spPr>
        <p:txBody>
          <a:bodyPr wrap="square" lIns="91440" tIns="45720" rIns="91440" bIns="45720" anchor="t">
            <a:spAutoFit/>
          </a:bodyPr>
          <a:lstStyle/>
          <a:p>
            <a:pPr algn="just" fontAlgn="base"/>
            <a:r>
              <a:rPr lang="fr-FR" sz="1200">
                <a:solidFill>
                  <a:schemeClr val="bg1"/>
                </a:solidFill>
                <a:latin typeface="Helvetica 65 Medium"/>
              </a:rPr>
              <a:t>Chaque jour la presse se fait l'écho d'attaques et de piratages informatiques, de divulgations d'informations sensibles ou de fragilités découvertes dans les produits et services numériques.</a:t>
            </a:r>
          </a:p>
          <a:p>
            <a:pPr algn="just" fontAlgn="base"/>
            <a:r>
              <a:rPr lang="fr-FR" sz="1200">
                <a:solidFill>
                  <a:schemeClr val="bg1"/>
                </a:solidFill>
                <a:latin typeface="Helvetica 65 Medium"/>
              </a:rPr>
              <a:t>Derrière ces incidents, nous découvrons des menaces, certaines fois complexes, des actions criminelles, étatiques ou activistes. </a:t>
            </a:r>
          </a:p>
          <a:p>
            <a:pPr algn="just"/>
            <a:r>
              <a:rPr lang="fr-FR" sz="1200">
                <a:solidFill>
                  <a:schemeClr val="bg1"/>
                </a:solidFill>
                <a:latin typeface="Helvetica 65 Medium"/>
              </a:rPr>
              <a:t>Construire des systèmes sûrs, les protéger et les défendre, dans une société où accélérer la digitalisation est devenu un challenge quotidien pour les équipes spécialisées qui luttent contre ces menaces. </a:t>
            </a:r>
            <a:endParaRPr lang="fr-FR">
              <a:solidFill>
                <a:schemeClr val="bg1"/>
              </a:solidFill>
            </a:endParaRPr>
          </a:p>
          <a:p>
            <a:pPr algn="just" fontAlgn="base"/>
            <a:r>
              <a:rPr lang="fr-FR" sz="1200">
                <a:solidFill>
                  <a:schemeClr val="bg1"/>
                </a:solidFill>
                <a:latin typeface="Helvetica 65 Medium"/>
              </a:rPr>
              <a:t>La cybersécurité est un domaine de mythes et de légendes. Ses activités plongent au plus profond de notre histoire avec des luttes ancestrales entre le méchant et le gentil, le gendarme et le voleur, le corsaire et le pirate, en n'oubliant pas les luttes secrètes entre les espions et le contre-espionnage. Une thématique qui résonne, donc, comme un domaine de romans et qui se traduit toutefois par une réalité souvent moins réjouissante pour les équipes chargées de la cybersécurité dans les entreprises. Les métiers de la cybersécurité sont nombreux, pour certains très techniques, d'autres plus fonctionnels, juridiques, ou managériaux. Pour mieux comprendre cet univers, il faut l’explorer sous toutes les facettes … </a:t>
            </a:r>
            <a:endParaRPr lang="fr-FR" sz="1200">
              <a:solidFill>
                <a:schemeClr val="bg1"/>
              </a:solidFill>
              <a:latin typeface="Helvetica 65 Medium" panose="020B0604020202020204" pitchFamily="34" charset="0"/>
            </a:endParaRPr>
          </a:p>
        </p:txBody>
      </p:sp>
      <p:grpSp>
        <p:nvGrpSpPr>
          <p:cNvPr id="18" name="Groupe 17">
            <a:extLst>
              <a:ext uri="{FF2B5EF4-FFF2-40B4-BE49-F238E27FC236}">
                <a16:creationId xmlns:a16="http://schemas.microsoft.com/office/drawing/2014/main" id="{EDA793C3-963C-59AA-C145-6C089C542B0D}"/>
              </a:ext>
            </a:extLst>
          </p:cNvPr>
          <p:cNvGrpSpPr/>
          <p:nvPr/>
        </p:nvGrpSpPr>
        <p:grpSpPr>
          <a:xfrm>
            <a:off x="2792577" y="6751724"/>
            <a:ext cx="1173984" cy="1945817"/>
            <a:chOff x="7663905" y="5991114"/>
            <a:chExt cx="1173984" cy="1945817"/>
          </a:xfrm>
        </p:grpSpPr>
        <p:grpSp>
          <p:nvGrpSpPr>
            <p:cNvPr id="17" name="Groupe 16">
              <a:extLst>
                <a:ext uri="{FF2B5EF4-FFF2-40B4-BE49-F238E27FC236}">
                  <a16:creationId xmlns:a16="http://schemas.microsoft.com/office/drawing/2014/main" id="{E1801061-119D-96C6-7311-EE7312BD762C}"/>
                </a:ext>
              </a:extLst>
            </p:cNvPr>
            <p:cNvGrpSpPr/>
            <p:nvPr/>
          </p:nvGrpSpPr>
          <p:grpSpPr>
            <a:xfrm>
              <a:off x="7663905" y="5991114"/>
              <a:ext cx="1173984" cy="1945817"/>
              <a:chOff x="7663905" y="5991114"/>
              <a:chExt cx="1173984" cy="1945817"/>
            </a:xfrm>
          </p:grpSpPr>
          <p:grpSp>
            <p:nvGrpSpPr>
              <p:cNvPr id="16" name="Groupe 15">
                <a:extLst>
                  <a:ext uri="{FF2B5EF4-FFF2-40B4-BE49-F238E27FC236}">
                    <a16:creationId xmlns:a16="http://schemas.microsoft.com/office/drawing/2014/main" id="{2AF2F926-EC7E-E136-18F9-7C5392697960}"/>
                  </a:ext>
                </a:extLst>
              </p:cNvPr>
              <p:cNvGrpSpPr/>
              <p:nvPr/>
            </p:nvGrpSpPr>
            <p:grpSpPr>
              <a:xfrm>
                <a:off x="7663905" y="5991114"/>
                <a:ext cx="1173984" cy="1945817"/>
                <a:chOff x="1980131" y="7076329"/>
                <a:chExt cx="1173984" cy="1945817"/>
              </a:xfrm>
            </p:grpSpPr>
            <p:grpSp>
              <p:nvGrpSpPr>
                <p:cNvPr id="15" name="Groupe 14">
                  <a:extLst>
                    <a:ext uri="{FF2B5EF4-FFF2-40B4-BE49-F238E27FC236}">
                      <a16:creationId xmlns:a16="http://schemas.microsoft.com/office/drawing/2014/main" id="{0627099F-692A-0CB3-C59C-72EF5C8EF4E0}"/>
                    </a:ext>
                  </a:extLst>
                </p:cNvPr>
                <p:cNvGrpSpPr/>
                <p:nvPr/>
              </p:nvGrpSpPr>
              <p:grpSpPr>
                <a:xfrm>
                  <a:off x="1980131" y="7076329"/>
                  <a:ext cx="1173984" cy="1945817"/>
                  <a:chOff x="2870201" y="7139043"/>
                  <a:chExt cx="1173984" cy="1945817"/>
                </a:xfrm>
              </p:grpSpPr>
              <p:sp>
                <p:nvSpPr>
                  <p:cNvPr id="7" name="Rectangle : coins arrondis 6">
                    <a:extLst>
                      <a:ext uri="{FF2B5EF4-FFF2-40B4-BE49-F238E27FC236}">
                        <a16:creationId xmlns:a16="http://schemas.microsoft.com/office/drawing/2014/main" id="{2F88DCFE-A060-4FA8-91E3-C1F8642DA104}"/>
                      </a:ext>
                    </a:extLst>
                  </p:cNvPr>
                  <p:cNvSpPr/>
                  <p:nvPr/>
                </p:nvSpPr>
                <p:spPr>
                  <a:xfrm>
                    <a:off x="2870201" y="7139043"/>
                    <a:ext cx="1173984" cy="1945817"/>
                  </a:xfrm>
                  <a:prstGeom prst="roundRect">
                    <a:avLst/>
                  </a:prstGeom>
                  <a:solidFill>
                    <a:schemeClr val="bg1">
                      <a:lumMod val="9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2">
                    <a:extLst>
                      <a:ext uri="{FF2B5EF4-FFF2-40B4-BE49-F238E27FC236}">
                        <a16:creationId xmlns:a16="http://schemas.microsoft.com/office/drawing/2014/main" id="{F8ACB3C7-3E85-2F66-2926-529FCE633A1D}"/>
                      </a:ext>
                    </a:extLst>
                  </p:cNvPr>
                  <p:cNvGrpSpPr/>
                  <p:nvPr/>
                </p:nvGrpSpPr>
                <p:grpSpPr>
                  <a:xfrm>
                    <a:off x="2953257" y="7493612"/>
                    <a:ext cx="951483" cy="1399960"/>
                    <a:chOff x="2981901" y="7459535"/>
                    <a:chExt cx="951483" cy="1399960"/>
                  </a:xfrm>
                </p:grpSpPr>
                <p:pic>
                  <p:nvPicPr>
                    <p:cNvPr id="10" name="Image 9">
                      <a:extLst>
                        <a:ext uri="{FF2B5EF4-FFF2-40B4-BE49-F238E27FC236}">
                          <a16:creationId xmlns:a16="http://schemas.microsoft.com/office/drawing/2014/main" id="{F650E001-F1F9-1B85-9A8E-272FB5A0A270}"/>
                        </a:ext>
                      </a:extLst>
                    </p:cNvPr>
                    <p:cNvPicPr>
                      <a:picLocks noChangeAspect="1"/>
                    </p:cNvPicPr>
                    <p:nvPr/>
                  </p:nvPicPr>
                  <p:blipFill>
                    <a:blip r:embed="rId3"/>
                    <a:stretch>
                      <a:fillRect/>
                    </a:stretch>
                  </p:blipFill>
                  <p:spPr>
                    <a:xfrm>
                      <a:off x="3194659" y="7459535"/>
                      <a:ext cx="552803" cy="559545"/>
                    </a:xfrm>
                    <a:prstGeom prst="rect">
                      <a:avLst/>
                    </a:prstGeom>
                  </p:spPr>
                </p:pic>
                <p:pic>
                  <p:nvPicPr>
                    <p:cNvPr id="11" name="Graphique 10" descr="Livre ouvert avec un remplissage uni">
                      <a:extLst>
                        <a:ext uri="{FF2B5EF4-FFF2-40B4-BE49-F238E27FC236}">
                          <a16:creationId xmlns:a16="http://schemas.microsoft.com/office/drawing/2014/main" id="{F0924A72-6909-B2E7-D446-D30E3695A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9199" y="8125070"/>
                      <a:ext cx="367267" cy="367267"/>
                    </a:xfrm>
                    <a:prstGeom prst="rect">
                      <a:avLst/>
                    </a:prstGeom>
                  </p:spPr>
                </p:pic>
                <p:sp>
                  <p:nvSpPr>
                    <p:cNvPr id="13" name="ZoneTexte 12">
                      <a:extLst>
                        <a:ext uri="{FF2B5EF4-FFF2-40B4-BE49-F238E27FC236}">
                          <a16:creationId xmlns:a16="http://schemas.microsoft.com/office/drawing/2014/main" id="{EBC7AFDE-649F-E343-6518-097AD6ECC6CD}"/>
                        </a:ext>
                      </a:extLst>
                    </p:cNvPr>
                    <p:cNvSpPr txBox="1"/>
                    <p:nvPr/>
                  </p:nvSpPr>
                  <p:spPr>
                    <a:xfrm>
                      <a:off x="3464351" y="8159259"/>
                      <a:ext cx="397217" cy="276999"/>
                    </a:xfrm>
                    <a:prstGeom prst="rect">
                      <a:avLst/>
                    </a:prstGeom>
                    <a:noFill/>
                  </p:spPr>
                  <p:txBody>
                    <a:bodyPr wrap="square" rtlCol="0">
                      <a:spAutoFit/>
                    </a:bodyPr>
                    <a:lstStyle/>
                    <a:p>
                      <a:r>
                        <a:rPr lang="en-US" sz="1200">
                          <a:latin typeface="Helvetica 65 Medium" panose="020B0604020202020204" pitchFamily="34" charset="0"/>
                        </a:rPr>
                        <a:t>FR</a:t>
                      </a:r>
                    </a:p>
                  </p:txBody>
                </p:sp>
                <p:sp>
                  <p:nvSpPr>
                    <p:cNvPr id="14" name="ZoneTexte 13">
                      <a:extLst>
                        <a:ext uri="{FF2B5EF4-FFF2-40B4-BE49-F238E27FC236}">
                          <a16:creationId xmlns:a16="http://schemas.microsoft.com/office/drawing/2014/main" id="{1A9F1AF5-8766-A753-C342-52C0A77A6F8A}"/>
                        </a:ext>
                      </a:extLst>
                    </p:cNvPr>
                    <p:cNvSpPr txBox="1"/>
                    <p:nvPr/>
                  </p:nvSpPr>
                  <p:spPr>
                    <a:xfrm>
                      <a:off x="2981901" y="8490163"/>
                      <a:ext cx="951483" cy="369332"/>
                    </a:xfrm>
                    <a:prstGeom prst="rect">
                      <a:avLst/>
                    </a:prstGeom>
                    <a:noFill/>
                  </p:spPr>
                  <p:txBody>
                    <a:bodyPr wrap="square" rtlCol="0">
                      <a:spAutoFit/>
                    </a:bodyPr>
                    <a:lstStyle/>
                    <a:p>
                      <a:r>
                        <a:rPr lang="en-US">
                          <a:latin typeface="Helvetica 65 Medium" panose="020B0604020202020204" pitchFamily="34" charset="0"/>
                        </a:rPr>
                        <a:t>30h</a:t>
                      </a:r>
                    </a:p>
                  </p:txBody>
                </p:sp>
              </p:grpSp>
            </p:grpSp>
            <p:pic>
              <p:nvPicPr>
                <p:cNvPr id="12" name="Graphique 11" descr="Chronomètre 75% avec un remplissage uni">
                  <a:extLst>
                    <a:ext uri="{FF2B5EF4-FFF2-40B4-BE49-F238E27FC236}">
                      <a16:creationId xmlns:a16="http://schemas.microsoft.com/office/drawing/2014/main" id="{2588B550-7596-0E23-95F0-BB7086D0D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5338" y="8467473"/>
                  <a:ext cx="369332" cy="369332"/>
                </a:xfrm>
                <a:prstGeom prst="rect">
                  <a:avLst/>
                </a:prstGeom>
              </p:spPr>
            </p:pic>
          </p:grpSp>
          <p:cxnSp>
            <p:nvCxnSpPr>
              <p:cNvPr id="8" name="Connecteur droit 7">
                <a:extLst>
                  <a:ext uri="{FF2B5EF4-FFF2-40B4-BE49-F238E27FC236}">
                    <a16:creationId xmlns:a16="http://schemas.microsoft.com/office/drawing/2014/main" id="{169AF422-7CF9-4795-E3E6-01AE7A69DBB3}"/>
                  </a:ext>
                </a:extLst>
              </p:cNvPr>
              <p:cNvCxnSpPr>
                <a:cxnSpLocks/>
              </p:cNvCxnSpPr>
              <p:nvPr/>
            </p:nvCxnSpPr>
            <p:spPr>
              <a:xfrm>
                <a:off x="7875825" y="7801823"/>
                <a:ext cx="747484"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cxnSp>
          <p:nvCxnSpPr>
            <p:cNvPr id="9" name="Connecteur droit 8">
              <a:extLst>
                <a:ext uri="{FF2B5EF4-FFF2-40B4-BE49-F238E27FC236}">
                  <a16:creationId xmlns:a16="http://schemas.microsoft.com/office/drawing/2014/main" id="{9EC8A579-A4BC-5307-A21F-78E193C11F0B}"/>
                </a:ext>
              </a:extLst>
            </p:cNvPr>
            <p:cNvCxnSpPr>
              <a:cxnSpLocks/>
            </p:cNvCxnSpPr>
            <p:nvPr/>
          </p:nvCxnSpPr>
          <p:spPr>
            <a:xfrm>
              <a:off x="8122455" y="6206765"/>
              <a:ext cx="213911"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0C830ED3-3646-139A-968C-625E2AD12EAB}"/>
              </a:ext>
            </a:extLst>
          </p:cNvPr>
          <p:cNvSpPr/>
          <p:nvPr/>
        </p:nvSpPr>
        <p:spPr>
          <a:xfrm>
            <a:off x="508889" y="9039465"/>
            <a:ext cx="6011961" cy="432564"/>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a:latin typeface="Helvetica 65 Medium" panose="020B0604020202020204" pitchFamily="34" charset="0"/>
              </a:rPr>
              <a:t>	et des challenges techniques d’initiation sur la plateforme </a:t>
            </a:r>
            <a:r>
              <a:rPr lang="fr-FR" sz="1100" b="1" dirty="0" err="1">
                <a:solidFill>
                  <a:schemeClr val="tx1">
                    <a:lumMod val="65000"/>
                    <a:lumOff val="35000"/>
                  </a:schemeClr>
                </a:solidFill>
                <a:latin typeface="Helvetica 65 Medium" panose="020B0604020202020204" pitchFamily="34" charset="0"/>
              </a:rPr>
              <a:t>CyberTrainingLabs</a:t>
            </a:r>
            <a:endParaRPr lang="en-US" sz="1400" dirty="0">
              <a:latin typeface="Helvetica 65 Medium" panose="020B0604020202020204" pitchFamily="34" charset="0"/>
            </a:endParaRPr>
          </a:p>
        </p:txBody>
      </p:sp>
      <p:pic>
        <p:nvPicPr>
          <p:cNvPr id="24" name="Image 23">
            <a:extLst>
              <a:ext uri="{FF2B5EF4-FFF2-40B4-BE49-F238E27FC236}">
                <a16:creationId xmlns:a16="http://schemas.microsoft.com/office/drawing/2014/main" id="{67E7D5AC-C6B9-34E0-B9DF-7C13B1C90E9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3768"/>
                    </a14:imgEffect>
                    <a14:imgEffect>
                      <a14:saturation sat="133000"/>
                    </a14:imgEffect>
                    <a14:imgEffect>
                      <a14:brightnessContrast bright="100000" contrast="33000"/>
                    </a14:imgEffect>
                  </a14:imgLayer>
                </a14:imgProps>
              </a:ext>
              <a:ext uri="{28A0092B-C50C-407E-A947-70E740481C1C}">
                <a14:useLocalDpi xmlns:a14="http://schemas.microsoft.com/office/drawing/2010/main" val="0"/>
              </a:ext>
            </a:extLst>
          </a:blip>
          <a:stretch>
            <a:fillRect/>
          </a:stretch>
        </p:blipFill>
        <p:spPr>
          <a:xfrm>
            <a:off x="444704" y="1497789"/>
            <a:ext cx="1211101" cy="1211101"/>
          </a:xfrm>
          <a:prstGeom prst="rect">
            <a:avLst/>
          </a:prstGeom>
        </p:spPr>
      </p:pic>
      <p:pic>
        <p:nvPicPr>
          <p:cNvPr id="5" name="Image 4">
            <a:extLst>
              <a:ext uri="{FF2B5EF4-FFF2-40B4-BE49-F238E27FC236}">
                <a16:creationId xmlns:a16="http://schemas.microsoft.com/office/drawing/2014/main" id="{D92BA21E-5948-6486-F893-DD55F7548339}"/>
              </a:ext>
            </a:extLst>
          </p:cNvPr>
          <p:cNvPicPr>
            <a:picLocks noChangeAspect="1"/>
          </p:cNvPicPr>
          <p:nvPr/>
        </p:nvPicPr>
        <p:blipFill>
          <a:blip r:embed="rId10">
            <a:extLst>
              <a:ext uri="{BEBA8EAE-BF5A-486C-A8C5-ECC9F3942E4B}">
                <a14:imgProps xmlns:a14="http://schemas.microsoft.com/office/drawing/2010/main">
                  <a14:imgLayer r:embed="rId11">
                    <a14:imgEffect>
                      <a14:saturation sat="1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72290" y="8840248"/>
            <a:ext cx="830997" cy="830997"/>
          </a:xfrm>
          <a:prstGeom prst="rect">
            <a:avLst/>
          </a:prstGeom>
        </p:spPr>
      </p:pic>
    </p:spTree>
    <p:extLst>
      <p:ext uri="{BB962C8B-B14F-4D97-AF65-F5344CB8AC3E}">
        <p14:creationId xmlns:p14="http://schemas.microsoft.com/office/powerpoint/2010/main" val="12417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CE972B6-ABBC-AF6F-95DE-E100C8A03378}"/>
              </a:ext>
            </a:extLst>
          </p:cNvPr>
          <p:cNvSpPr/>
          <p:nvPr/>
        </p:nvSpPr>
        <p:spPr>
          <a:xfrm>
            <a:off x="2125054" y="2322179"/>
            <a:ext cx="4426714" cy="79062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a:spcAft>
                <a:spcPts val="1200"/>
              </a:spcAft>
            </a:pPr>
            <a:r>
              <a:rPr lang="fr-FR" sz="1600">
                <a:solidFill>
                  <a:srgbClr val="000000"/>
                </a:solidFill>
                <a:latin typeface="Helvetica 55 Roman" panose="020B0604020202020204" pitchFamily="34" charset="0"/>
              </a:rPr>
              <a:t>Déterminer les évènements redoutés de l’entreprise</a:t>
            </a:r>
          </a:p>
        </p:txBody>
      </p:sp>
      <p:sp>
        <p:nvSpPr>
          <p:cNvPr id="35" name="Rectangle 34">
            <a:extLst>
              <a:ext uri="{FF2B5EF4-FFF2-40B4-BE49-F238E27FC236}">
                <a16:creationId xmlns:a16="http://schemas.microsoft.com/office/drawing/2014/main" id="{39B5441D-1B60-515E-A61D-216C2AFE670F}"/>
              </a:ext>
            </a:extLst>
          </p:cNvPr>
          <p:cNvSpPr/>
          <p:nvPr/>
        </p:nvSpPr>
        <p:spPr>
          <a:xfrm>
            <a:off x="2445954" y="3663586"/>
            <a:ext cx="4105814" cy="74150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96000" tIns="45720" rIns="180000" bIns="45720" rtlCol="0" anchor="ctr"/>
          <a:lstStyle/>
          <a:p>
            <a:r>
              <a:rPr lang="fr-FR" sz="1560" dirty="0">
                <a:solidFill>
                  <a:srgbClr val="000000"/>
                </a:solidFill>
                <a:latin typeface="Helvetica 55 Roman"/>
              </a:rPr>
              <a:t>Appréhender la réalité technologique de l'environnement cyber d’une entreprise</a:t>
            </a:r>
          </a:p>
        </p:txBody>
      </p:sp>
      <p:sp>
        <p:nvSpPr>
          <p:cNvPr id="36" name="Rectangle 35">
            <a:extLst>
              <a:ext uri="{FF2B5EF4-FFF2-40B4-BE49-F238E27FC236}">
                <a16:creationId xmlns:a16="http://schemas.microsoft.com/office/drawing/2014/main" id="{83211E19-0040-7A8D-90D5-FCA674EE16A7}"/>
              </a:ext>
            </a:extLst>
          </p:cNvPr>
          <p:cNvSpPr/>
          <p:nvPr/>
        </p:nvSpPr>
        <p:spPr>
          <a:xfrm>
            <a:off x="2361535" y="5015586"/>
            <a:ext cx="4190232" cy="7699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marL="9525"/>
            <a:r>
              <a:rPr lang="fr-FR" sz="1600" b="0" i="0" dirty="0">
                <a:solidFill>
                  <a:srgbClr val="000000"/>
                </a:solidFill>
                <a:effectLst/>
                <a:latin typeface="Helvetica 55 Roman" panose="020B0604020202020204" pitchFamily="34" charset="0"/>
              </a:rPr>
              <a:t>Appréhender les enjeux de conformité et de pilotage d’une entreprise</a:t>
            </a:r>
            <a:endParaRPr lang="fr-FR" sz="1600" dirty="0">
              <a:solidFill>
                <a:schemeClr val="tx1"/>
              </a:solidFill>
              <a:latin typeface="Helvetica 55 Roman" panose="020B0604020202020204" pitchFamily="34" charset="0"/>
            </a:endParaRPr>
          </a:p>
        </p:txBody>
      </p:sp>
      <p:sp>
        <p:nvSpPr>
          <p:cNvPr id="33" name="Rectangle 32">
            <a:extLst>
              <a:ext uri="{FF2B5EF4-FFF2-40B4-BE49-F238E27FC236}">
                <a16:creationId xmlns:a16="http://schemas.microsoft.com/office/drawing/2014/main" id="{8FA75AA3-63FB-1EAC-FCFF-F78CCF103BF7}"/>
              </a:ext>
            </a:extLst>
          </p:cNvPr>
          <p:cNvSpPr/>
          <p:nvPr/>
        </p:nvSpPr>
        <p:spPr>
          <a:xfrm>
            <a:off x="1835079" y="1096175"/>
            <a:ext cx="4716689" cy="772850"/>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3999" rIns="180000" rtlCol="0" anchor="ctr"/>
          <a:lstStyle/>
          <a:p>
            <a:r>
              <a:rPr lang="fr-FR" sz="1600" b="0" i="0">
                <a:solidFill>
                  <a:srgbClr val="000000"/>
                </a:solidFill>
                <a:effectLst/>
                <a:latin typeface="Helvetica 55 Roman" panose="020B0604020202020204" pitchFamily="34" charset="0"/>
              </a:rPr>
              <a:t>S'exprimer dans le même langage que les acteurs du domaine</a:t>
            </a:r>
            <a:endParaRPr lang="fr-FR" sz="1600">
              <a:solidFill>
                <a:schemeClr val="tx1"/>
              </a:solidFill>
              <a:latin typeface="Helvetica 55 Roman" panose="020B0604020202020204" pitchFamily="34" charset="0"/>
            </a:endParaRPr>
          </a:p>
        </p:txBody>
      </p:sp>
      <p:cxnSp>
        <p:nvCxnSpPr>
          <p:cNvPr id="60" name="Connecteur droit 59">
            <a:extLst>
              <a:ext uri="{FF2B5EF4-FFF2-40B4-BE49-F238E27FC236}">
                <a16:creationId xmlns:a16="http://schemas.microsoft.com/office/drawing/2014/main" id="{2A2F0274-8073-B6AC-3F0A-CABEFD850507}"/>
              </a:ext>
            </a:extLst>
          </p:cNvPr>
          <p:cNvCxnSpPr>
            <a:cxnSpLocks/>
          </p:cNvCxnSpPr>
          <p:nvPr/>
        </p:nvCxnSpPr>
        <p:spPr>
          <a:xfrm flipV="1">
            <a:off x="772771" y="1609708"/>
            <a:ext cx="946647" cy="436425"/>
          </a:xfrm>
          <a:prstGeom prst="line">
            <a:avLst/>
          </a:prstGeom>
          <a:ln w="19050"/>
        </p:spPr>
        <p:style>
          <a:lnRef idx="1">
            <a:schemeClr val="dk1"/>
          </a:lnRef>
          <a:fillRef idx="0">
            <a:schemeClr val="dk1"/>
          </a:fillRef>
          <a:effectRef idx="0">
            <a:schemeClr val="dk1"/>
          </a:effectRef>
          <a:fontRef idx="minor">
            <a:schemeClr val="tx1"/>
          </a:fontRef>
        </p:style>
      </p:cxnSp>
      <p:grpSp>
        <p:nvGrpSpPr>
          <p:cNvPr id="17" name="Groupe 16">
            <a:extLst>
              <a:ext uri="{FF2B5EF4-FFF2-40B4-BE49-F238E27FC236}">
                <a16:creationId xmlns:a16="http://schemas.microsoft.com/office/drawing/2014/main" id="{0938AEDD-4921-014E-E26E-A47CFCEE9128}"/>
              </a:ext>
            </a:extLst>
          </p:cNvPr>
          <p:cNvGrpSpPr/>
          <p:nvPr/>
        </p:nvGrpSpPr>
        <p:grpSpPr>
          <a:xfrm>
            <a:off x="0" y="1439095"/>
            <a:ext cx="1567543" cy="7322769"/>
            <a:chOff x="0" y="1371600"/>
            <a:chExt cx="3200400" cy="5969000"/>
          </a:xfrm>
        </p:grpSpPr>
        <p:grpSp>
          <p:nvGrpSpPr>
            <p:cNvPr id="16" name="Groupe 15">
              <a:extLst>
                <a:ext uri="{FF2B5EF4-FFF2-40B4-BE49-F238E27FC236}">
                  <a16:creationId xmlns:a16="http://schemas.microsoft.com/office/drawing/2014/main" id="{4DF7E03D-15E2-E3AF-8696-E9B72195D841}"/>
                </a:ext>
              </a:extLst>
            </p:cNvPr>
            <p:cNvGrpSpPr/>
            <p:nvPr/>
          </p:nvGrpSpPr>
          <p:grpSpPr>
            <a:xfrm>
              <a:off x="0" y="1371600"/>
              <a:ext cx="3200400" cy="2984500"/>
              <a:chOff x="0" y="1371600"/>
              <a:chExt cx="3200400" cy="2984500"/>
            </a:xfrm>
          </p:grpSpPr>
          <p:cxnSp>
            <p:nvCxnSpPr>
              <p:cNvPr id="5" name="Connecteur droit 4">
                <a:extLst>
                  <a:ext uri="{FF2B5EF4-FFF2-40B4-BE49-F238E27FC236}">
                    <a16:creationId xmlns:a16="http://schemas.microsoft.com/office/drawing/2014/main" id="{28D6FD11-AA62-0ADE-2B2B-53A9B28E6069}"/>
                  </a:ext>
                </a:extLst>
              </p:cNvPr>
              <p:cNvCxnSpPr>
                <a:cxnSpLocks/>
              </p:cNvCxnSpPr>
              <p:nvPr/>
            </p:nvCxnSpPr>
            <p:spPr>
              <a:xfrm>
                <a:off x="0" y="13716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99DA2D31-B952-7DB4-84EA-6558E567A35F}"/>
                  </a:ext>
                </a:extLst>
              </p:cNvPr>
              <p:cNvCxnSpPr>
                <a:cxnSpLocks/>
              </p:cNvCxnSpPr>
              <p:nvPr/>
            </p:nvCxnSpPr>
            <p:spPr>
              <a:xfrm>
                <a:off x="1600200" y="18161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8702827-1217-9640-5A2D-66ED6902DB6A}"/>
                  </a:ext>
                </a:extLst>
              </p:cNvPr>
              <p:cNvCxnSpPr>
                <a:cxnSpLocks/>
              </p:cNvCxnSpPr>
              <p:nvPr/>
            </p:nvCxnSpPr>
            <p:spPr>
              <a:xfrm>
                <a:off x="2730500" y="29718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e 14">
              <a:extLst>
                <a:ext uri="{FF2B5EF4-FFF2-40B4-BE49-F238E27FC236}">
                  <a16:creationId xmlns:a16="http://schemas.microsoft.com/office/drawing/2014/main" id="{8FDDBFFA-D9F3-88C7-8829-C19BEA49A8C6}"/>
                </a:ext>
              </a:extLst>
            </p:cNvPr>
            <p:cNvGrpSpPr/>
            <p:nvPr/>
          </p:nvGrpSpPr>
          <p:grpSpPr>
            <a:xfrm flipV="1">
              <a:off x="0" y="4356100"/>
              <a:ext cx="3200400" cy="2984500"/>
              <a:chOff x="152400" y="1524000"/>
              <a:chExt cx="3200400" cy="2984500"/>
            </a:xfrm>
          </p:grpSpPr>
          <p:cxnSp>
            <p:nvCxnSpPr>
              <p:cNvPr id="12" name="Connecteur droit 11">
                <a:extLst>
                  <a:ext uri="{FF2B5EF4-FFF2-40B4-BE49-F238E27FC236}">
                    <a16:creationId xmlns:a16="http://schemas.microsoft.com/office/drawing/2014/main" id="{D014403F-1414-2AEB-6F11-72ADE38A5FFA}"/>
                  </a:ext>
                </a:extLst>
              </p:cNvPr>
              <p:cNvCxnSpPr>
                <a:cxnSpLocks/>
              </p:cNvCxnSpPr>
              <p:nvPr/>
            </p:nvCxnSpPr>
            <p:spPr>
              <a:xfrm>
                <a:off x="152400" y="15240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C8A7302-324C-1163-AC13-5121C8AE6DBD}"/>
                  </a:ext>
                </a:extLst>
              </p:cNvPr>
              <p:cNvCxnSpPr>
                <a:cxnSpLocks/>
              </p:cNvCxnSpPr>
              <p:nvPr/>
            </p:nvCxnSpPr>
            <p:spPr>
              <a:xfrm>
                <a:off x="1752600" y="19685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DA3481F-5B27-0553-A7B9-C79C65F75477}"/>
                  </a:ext>
                </a:extLst>
              </p:cNvPr>
              <p:cNvCxnSpPr>
                <a:cxnSpLocks/>
              </p:cNvCxnSpPr>
              <p:nvPr/>
            </p:nvCxnSpPr>
            <p:spPr>
              <a:xfrm>
                <a:off x="2882900" y="31242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5" name="Connecteur droit 54">
            <a:extLst>
              <a:ext uri="{FF2B5EF4-FFF2-40B4-BE49-F238E27FC236}">
                <a16:creationId xmlns:a16="http://schemas.microsoft.com/office/drawing/2014/main" id="{492BCCB6-AEE0-1D2C-C493-ACFED26EA222}"/>
              </a:ext>
            </a:extLst>
          </p:cNvPr>
          <p:cNvCxnSpPr>
            <a:cxnSpLocks/>
            <a:stCxn id="93" idx="3"/>
          </p:cNvCxnSpPr>
          <p:nvPr/>
        </p:nvCxnSpPr>
        <p:spPr>
          <a:xfrm flipV="1">
            <a:off x="1247885" y="2833249"/>
            <a:ext cx="898424" cy="218078"/>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Connecteur droit 58">
            <a:extLst>
              <a:ext uri="{FF2B5EF4-FFF2-40B4-BE49-F238E27FC236}">
                <a16:creationId xmlns:a16="http://schemas.microsoft.com/office/drawing/2014/main" id="{249745F6-3346-B85F-013D-C8F3AC6886DA}"/>
              </a:ext>
            </a:extLst>
          </p:cNvPr>
          <p:cNvCxnSpPr>
            <a:cxnSpLocks/>
            <a:stCxn id="52" idx="3"/>
          </p:cNvCxnSpPr>
          <p:nvPr/>
        </p:nvCxnSpPr>
        <p:spPr>
          <a:xfrm>
            <a:off x="1554403" y="5254020"/>
            <a:ext cx="573305" cy="170853"/>
          </a:xfrm>
          <a:prstGeom prst="line">
            <a:avLst/>
          </a:prstGeom>
          <a:ln w="19050"/>
        </p:spPr>
        <p:style>
          <a:lnRef idx="1">
            <a:schemeClr val="dk1"/>
          </a:lnRef>
          <a:fillRef idx="0">
            <a:schemeClr val="dk1"/>
          </a:fillRef>
          <a:effectRef idx="0">
            <a:schemeClr val="dk1"/>
          </a:effectRef>
          <a:fontRef idx="minor">
            <a:schemeClr val="tx1"/>
          </a:fontRef>
        </p:style>
      </p:cxnSp>
      <p:sp>
        <p:nvSpPr>
          <p:cNvPr id="22" name="Ellipse 21">
            <a:extLst>
              <a:ext uri="{FF2B5EF4-FFF2-40B4-BE49-F238E27FC236}">
                <a16:creationId xmlns:a16="http://schemas.microsoft.com/office/drawing/2014/main" id="{DEA3CF74-F7C8-5915-403A-70A6748BCE00}"/>
              </a:ext>
            </a:extLst>
          </p:cNvPr>
          <p:cNvSpPr/>
          <p:nvPr/>
        </p:nvSpPr>
        <p:spPr>
          <a:xfrm>
            <a:off x="1728243" y="2355593"/>
            <a:ext cx="745616" cy="741506"/>
          </a:xfrm>
          <a:prstGeom prst="ellipse">
            <a:avLst/>
          </a:prstGeom>
          <a:solidFill>
            <a:srgbClr val="50BE87"/>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cxnSp>
        <p:nvCxnSpPr>
          <p:cNvPr id="63" name="Connecteur droit 62">
            <a:extLst>
              <a:ext uri="{FF2B5EF4-FFF2-40B4-BE49-F238E27FC236}">
                <a16:creationId xmlns:a16="http://schemas.microsoft.com/office/drawing/2014/main" id="{EF71050F-FE64-A9F4-3D8A-34489735BF27}"/>
              </a:ext>
            </a:extLst>
          </p:cNvPr>
          <p:cNvCxnSpPr>
            <a:cxnSpLocks/>
            <a:stCxn id="91" idx="3"/>
          </p:cNvCxnSpPr>
          <p:nvPr/>
        </p:nvCxnSpPr>
        <p:spPr>
          <a:xfrm flipV="1">
            <a:off x="1468018" y="4046790"/>
            <a:ext cx="813894" cy="36570"/>
          </a:xfrm>
          <a:prstGeom prst="line">
            <a:avLst/>
          </a:prstGeom>
          <a:ln w="19050"/>
        </p:spPr>
        <p:style>
          <a:lnRef idx="1">
            <a:schemeClr val="dk1"/>
          </a:lnRef>
          <a:fillRef idx="0">
            <a:schemeClr val="dk1"/>
          </a:fillRef>
          <a:effectRef idx="0">
            <a:schemeClr val="dk1"/>
          </a:effectRef>
          <a:fontRef idx="minor">
            <a:schemeClr val="tx1"/>
          </a:fontRef>
        </p:style>
      </p:cxnSp>
      <p:sp>
        <p:nvSpPr>
          <p:cNvPr id="25" name="Ellipse 24">
            <a:extLst>
              <a:ext uri="{FF2B5EF4-FFF2-40B4-BE49-F238E27FC236}">
                <a16:creationId xmlns:a16="http://schemas.microsoft.com/office/drawing/2014/main" id="{3ECE35F8-5C8F-F550-B6B2-BE203A3DFD37}"/>
              </a:ext>
            </a:extLst>
          </p:cNvPr>
          <p:cNvSpPr/>
          <p:nvPr/>
        </p:nvSpPr>
        <p:spPr>
          <a:xfrm>
            <a:off x="1433583" y="1108848"/>
            <a:ext cx="763261" cy="741506"/>
          </a:xfrm>
          <a:prstGeom prst="ellipse">
            <a:avLst/>
          </a:prstGeom>
          <a:solidFill>
            <a:srgbClr val="FF79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8" name="Ellipse 27">
            <a:extLst>
              <a:ext uri="{FF2B5EF4-FFF2-40B4-BE49-F238E27FC236}">
                <a16:creationId xmlns:a16="http://schemas.microsoft.com/office/drawing/2014/main" id="{A267FE11-143F-F42F-1177-DE651E2BAAB2}"/>
              </a:ext>
            </a:extLst>
          </p:cNvPr>
          <p:cNvSpPr/>
          <p:nvPr/>
        </p:nvSpPr>
        <p:spPr>
          <a:xfrm>
            <a:off x="1893586" y="5013930"/>
            <a:ext cx="763261" cy="759898"/>
          </a:xfrm>
          <a:prstGeom prst="ellipse">
            <a:avLst/>
          </a:prstGeom>
          <a:solidFill>
            <a:srgbClr val="4B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3" name="ZoneTexte 42">
            <a:extLst>
              <a:ext uri="{FF2B5EF4-FFF2-40B4-BE49-F238E27FC236}">
                <a16:creationId xmlns:a16="http://schemas.microsoft.com/office/drawing/2014/main" id="{B1171F11-F02B-1F22-DCDA-0C92AC4FA340}"/>
              </a:ext>
            </a:extLst>
          </p:cNvPr>
          <p:cNvSpPr txBox="1"/>
          <p:nvPr/>
        </p:nvSpPr>
        <p:spPr>
          <a:xfrm>
            <a:off x="2349962" y="116402"/>
            <a:ext cx="4266738" cy="461665"/>
          </a:xfrm>
          <a:prstGeom prst="rect">
            <a:avLst/>
          </a:prstGeom>
          <a:noFill/>
        </p:spPr>
        <p:txBody>
          <a:bodyPr wrap="square">
            <a:spAutoFit/>
          </a:bodyPr>
          <a:lstStyle/>
          <a:p>
            <a:pPr algn="r"/>
            <a:r>
              <a:rPr lang="fr-FR" sz="2400" b="1">
                <a:solidFill>
                  <a:srgbClr val="FF7900"/>
                </a:solidFill>
                <a:latin typeface="Helvetica 65 Medium" panose="020B0604020202020204" pitchFamily="34" charset="0"/>
              </a:rPr>
              <a:t>…en 7 modules…</a:t>
            </a:r>
          </a:p>
        </p:txBody>
      </p:sp>
      <p:sp>
        <p:nvSpPr>
          <p:cNvPr id="44" name="ZoneTexte 43">
            <a:extLst>
              <a:ext uri="{FF2B5EF4-FFF2-40B4-BE49-F238E27FC236}">
                <a16:creationId xmlns:a16="http://schemas.microsoft.com/office/drawing/2014/main" id="{057F5321-C14A-9CD3-B230-CF6A685BACE5}"/>
              </a:ext>
            </a:extLst>
          </p:cNvPr>
          <p:cNvSpPr txBox="1"/>
          <p:nvPr/>
        </p:nvSpPr>
        <p:spPr>
          <a:xfrm>
            <a:off x="3084983" y="647598"/>
            <a:ext cx="342900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Contexte &amp; Environnement</a:t>
            </a:r>
          </a:p>
        </p:txBody>
      </p:sp>
      <p:sp>
        <p:nvSpPr>
          <p:cNvPr id="45" name="ZoneTexte 44">
            <a:extLst>
              <a:ext uri="{FF2B5EF4-FFF2-40B4-BE49-F238E27FC236}">
                <a16:creationId xmlns:a16="http://schemas.microsoft.com/office/drawing/2014/main" id="{C74E90B1-09E6-8CAC-0BD2-EC693005A43C}"/>
              </a:ext>
            </a:extLst>
          </p:cNvPr>
          <p:cNvSpPr txBox="1"/>
          <p:nvPr/>
        </p:nvSpPr>
        <p:spPr>
          <a:xfrm>
            <a:off x="2703475" y="3227151"/>
            <a:ext cx="3878203"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Architectures &amp; Technologies</a:t>
            </a:r>
          </a:p>
        </p:txBody>
      </p:sp>
      <p:sp>
        <p:nvSpPr>
          <p:cNvPr id="46" name="ZoneTexte 45">
            <a:extLst>
              <a:ext uri="{FF2B5EF4-FFF2-40B4-BE49-F238E27FC236}">
                <a16:creationId xmlns:a16="http://schemas.microsoft.com/office/drawing/2014/main" id="{FBA2BDA0-0051-3744-8E3C-A89C4C7EBA88}"/>
              </a:ext>
            </a:extLst>
          </p:cNvPr>
          <p:cNvSpPr txBox="1"/>
          <p:nvPr/>
        </p:nvSpPr>
        <p:spPr>
          <a:xfrm>
            <a:off x="3269858" y="1952847"/>
            <a:ext cx="3300058"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Les risques numériques</a:t>
            </a:r>
          </a:p>
        </p:txBody>
      </p:sp>
      <p:sp>
        <p:nvSpPr>
          <p:cNvPr id="47" name="ZoneTexte 46">
            <a:extLst>
              <a:ext uri="{FF2B5EF4-FFF2-40B4-BE49-F238E27FC236}">
                <a16:creationId xmlns:a16="http://schemas.microsoft.com/office/drawing/2014/main" id="{C2C074BC-87C8-5B93-B58D-004485BDB11D}"/>
              </a:ext>
            </a:extLst>
          </p:cNvPr>
          <p:cNvSpPr txBox="1"/>
          <p:nvPr/>
        </p:nvSpPr>
        <p:spPr>
          <a:xfrm>
            <a:off x="3214305" y="4616400"/>
            <a:ext cx="3337462"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Management de la sécurité</a:t>
            </a:r>
          </a:p>
        </p:txBody>
      </p:sp>
      <p:sp>
        <p:nvSpPr>
          <p:cNvPr id="52" name="Rectangle 51">
            <a:extLst>
              <a:ext uri="{FF2B5EF4-FFF2-40B4-BE49-F238E27FC236}">
                <a16:creationId xmlns:a16="http://schemas.microsoft.com/office/drawing/2014/main" id="{CD143E9F-9C9D-DF91-8827-5BD892834302}"/>
              </a:ext>
            </a:extLst>
          </p:cNvPr>
          <p:cNvSpPr/>
          <p:nvPr/>
        </p:nvSpPr>
        <p:spPr>
          <a:xfrm>
            <a:off x="1508684" y="5035807"/>
            <a:ext cx="45719" cy="436425"/>
          </a:xfrm>
          <a:prstGeom prst="rect">
            <a:avLst/>
          </a:prstGeom>
          <a:solidFill>
            <a:srgbClr val="4BB4E6"/>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2B4C9562-CCE8-452E-29D9-624C4216AA4C}"/>
              </a:ext>
            </a:extLst>
          </p:cNvPr>
          <p:cNvSpPr/>
          <p:nvPr/>
        </p:nvSpPr>
        <p:spPr>
          <a:xfrm>
            <a:off x="-869133" y="4261991"/>
            <a:ext cx="1915620" cy="1859639"/>
          </a:xfrm>
          <a:prstGeom prst="ellipse">
            <a:avLst/>
          </a:prstGeom>
          <a:solidFill>
            <a:schemeClr val="accent2"/>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08C21B5-F73E-B81B-08D3-32072703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 y="4761605"/>
            <a:ext cx="909833" cy="909833"/>
          </a:xfrm>
          <a:prstGeom prst="rect">
            <a:avLst/>
          </a:prstGeom>
        </p:spPr>
      </p:pic>
      <p:sp>
        <p:nvSpPr>
          <p:cNvPr id="90" name="Rectangle 89">
            <a:extLst>
              <a:ext uri="{FF2B5EF4-FFF2-40B4-BE49-F238E27FC236}">
                <a16:creationId xmlns:a16="http://schemas.microsoft.com/office/drawing/2014/main" id="{BB7F8C9F-29AD-44DB-530E-A3ADDC1350A5}"/>
              </a:ext>
            </a:extLst>
          </p:cNvPr>
          <p:cNvSpPr/>
          <p:nvPr/>
        </p:nvSpPr>
        <p:spPr>
          <a:xfrm>
            <a:off x="1482677" y="5191811"/>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a:extLst>
              <a:ext uri="{FF2B5EF4-FFF2-40B4-BE49-F238E27FC236}">
                <a16:creationId xmlns:a16="http://schemas.microsoft.com/office/drawing/2014/main" id="{7BD32DF1-6743-41E6-1ABB-91A823F3715D}"/>
              </a:ext>
            </a:extLst>
          </p:cNvPr>
          <p:cNvSpPr/>
          <p:nvPr/>
        </p:nvSpPr>
        <p:spPr>
          <a:xfrm>
            <a:off x="1378216" y="4038774"/>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a:extLst>
              <a:ext uri="{FF2B5EF4-FFF2-40B4-BE49-F238E27FC236}">
                <a16:creationId xmlns:a16="http://schemas.microsoft.com/office/drawing/2014/main" id="{EF355960-5E7A-78F9-D3DA-0508B9DF69A7}"/>
              </a:ext>
            </a:extLst>
          </p:cNvPr>
          <p:cNvSpPr/>
          <p:nvPr/>
        </p:nvSpPr>
        <p:spPr>
          <a:xfrm>
            <a:off x="1158083" y="3006741"/>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D91E0C63-F823-49C2-4313-CFCBB84D7CA8}"/>
              </a:ext>
            </a:extLst>
          </p:cNvPr>
          <p:cNvSpPr/>
          <p:nvPr/>
        </p:nvSpPr>
        <p:spPr>
          <a:xfrm>
            <a:off x="742024" y="1994382"/>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6D511A46-1955-0885-14F5-67938DB8775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248777" y="882883"/>
            <a:ext cx="1172603" cy="1172603"/>
          </a:xfrm>
          <a:prstGeom prst="rect">
            <a:avLst/>
          </a:prstGeom>
        </p:spPr>
      </p:pic>
      <p:pic>
        <p:nvPicPr>
          <p:cNvPr id="40" name="Image 39">
            <a:extLst>
              <a:ext uri="{FF2B5EF4-FFF2-40B4-BE49-F238E27FC236}">
                <a16:creationId xmlns:a16="http://schemas.microsoft.com/office/drawing/2014/main" id="{46934CAE-405C-78B3-54A0-EFE14D1D094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97097" y="4810070"/>
            <a:ext cx="1199415" cy="1199415"/>
          </a:xfrm>
          <a:prstGeom prst="rect">
            <a:avLst/>
          </a:prstGeom>
        </p:spPr>
      </p:pic>
      <p:pic>
        <p:nvPicPr>
          <p:cNvPr id="51" name="Image 50">
            <a:extLst>
              <a:ext uri="{FF2B5EF4-FFF2-40B4-BE49-F238E27FC236}">
                <a16:creationId xmlns:a16="http://schemas.microsoft.com/office/drawing/2014/main" id="{28FA36EB-65D9-8152-D4CA-4817EB9E4D3D}"/>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30872" y="2150380"/>
            <a:ext cx="1172603" cy="1172603"/>
          </a:xfrm>
          <a:prstGeom prst="rect">
            <a:avLst/>
          </a:prstGeom>
        </p:spPr>
      </p:pic>
      <p:sp>
        <p:nvSpPr>
          <p:cNvPr id="6" name="Rectangle 5">
            <a:extLst>
              <a:ext uri="{FF2B5EF4-FFF2-40B4-BE49-F238E27FC236}">
                <a16:creationId xmlns:a16="http://schemas.microsoft.com/office/drawing/2014/main" id="{5B702F5C-0C11-89B2-9046-C9EDCAB76C9B}"/>
              </a:ext>
            </a:extLst>
          </p:cNvPr>
          <p:cNvSpPr/>
          <p:nvPr/>
        </p:nvSpPr>
        <p:spPr>
          <a:xfrm>
            <a:off x="1206677" y="8636270"/>
            <a:ext cx="5363239" cy="749718"/>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32000" rIns="180000" rtlCol="0" anchor="ctr"/>
          <a:lstStyle/>
          <a:p>
            <a:pPr algn="just"/>
            <a:r>
              <a:rPr lang="fr-FR" sz="1600" b="0" i="0">
                <a:solidFill>
                  <a:srgbClr val="000000"/>
                </a:solidFill>
                <a:effectLst/>
                <a:latin typeface="Helvetica 55 Roman" panose="020B0604020202020204" pitchFamily="34" charset="0"/>
              </a:rPr>
              <a:t>Se positionner dans l’</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cosystème cyber du marché</a:t>
            </a:r>
            <a:endParaRPr lang="fr-FR" sz="1600">
              <a:solidFill>
                <a:schemeClr val="tx1"/>
              </a:solidFill>
              <a:latin typeface="Helvetica 55 Roman" panose="020B0604020202020204" pitchFamily="34" charset="0"/>
            </a:endParaRPr>
          </a:p>
        </p:txBody>
      </p:sp>
      <p:cxnSp>
        <p:nvCxnSpPr>
          <p:cNvPr id="8" name="Connecteur droit 7">
            <a:extLst>
              <a:ext uri="{FF2B5EF4-FFF2-40B4-BE49-F238E27FC236}">
                <a16:creationId xmlns:a16="http://schemas.microsoft.com/office/drawing/2014/main" id="{6A07C192-4577-3386-0900-0C320871BD51}"/>
              </a:ext>
            </a:extLst>
          </p:cNvPr>
          <p:cNvCxnSpPr>
            <a:cxnSpLocks/>
          </p:cNvCxnSpPr>
          <p:nvPr/>
        </p:nvCxnSpPr>
        <p:spPr>
          <a:xfrm flipH="1" flipV="1">
            <a:off x="450407" y="8464710"/>
            <a:ext cx="484218" cy="565269"/>
          </a:xfrm>
          <a:prstGeom prst="line">
            <a:avLst/>
          </a:prstGeom>
          <a:ln w="19050"/>
        </p:spPr>
        <p:style>
          <a:lnRef idx="1">
            <a:schemeClr val="dk1"/>
          </a:lnRef>
          <a:fillRef idx="0">
            <a:schemeClr val="dk1"/>
          </a:fillRef>
          <a:effectRef idx="0">
            <a:schemeClr val="dk1"/>
          </a:effectRef>
          <a:fontRef idx="minor">
            <a:schemeClr val="tx1"/>
          </a:fontRef>
        </p:style>
      </p:cxnSp>
      <p:sp>
        <p:nvSpPr>
          <p:cNvPr id="11" name="Ellipse 10">
            <a:extLst>
              <a:ext uri="{FF2B5EF4-FFF2-40B4-BE49-F238E27FC236}">
                <a16:creationId xmlns:a16="http://schemas.microsoft.com/office/drawing/2014/main" id="{E4826D31-9C6E-B1EF-460B-FA937A68EF37}"/>
              </a:ext>
            </a:extLst>
          </p:cNvPr>
          <p:cNvSpPr/>
          <p:nvPr/>
        </p:nvSpPr>
        <p:spPr>
          <a:xfrm>
            <a:off x="776557" y="8636140"/>
            <a:ext cx="790181" cy="759900"/>
          </a:xfrm>
          <a:prstGeom prst="ellipse">
            <a:avLst/>
          </a:prstGeom>
          <a:solidFill>
            <a:srgbClr val="8F8F8F"/>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4" name="ZoneTexte 53">
            <a:extLst>
              <a:ext uri="{FF2B5EF4-FFF2-40B4-BE49-F238E27FC236}">
                <a16:creationId xmlns:a16="http://schemas.microsoft.com/office/drawing/2014/main" id="{AD472C39-DB05-6C44-67C7-27FE204B78D2}"/>
              </a:ext>
            </a:extLst>
          </p:cNvPr>
          <p:cNvSpPr txBox="1"/>
          <p:nvPr/>
        </p:nvSpPr>
        <p:spPr>
          <a:xfrm>
            <a:off x="2568495" y="8260860"/>
            <a:ext cx="3990523" cy="381070"/>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 business de la sécurité</a:t>
            </a:r>
          </a:p>
        </p:txBody>
      </p:sp>
      <p:sp>
        <p:nvSpPr>
          <p:cNvPr id="87" name="Rectangle 86">
            <a:extLst>
              <a:ext uri="{FF2B5EF4-FFF2-40B4-BE49-F238E27FC236}">
                <a16:creationId xmlns:a16="http://schemas.microsoft.com/office/drawing/2014/main" id="{96BCE8CC-3664-94CD-42DD-B564C1FA041E}"/>
              </a:ext>
            </a:extLst>
          </p:cNvPr>
          <p:cNvSpPr/>
          <p:nvPr/>
        </p:nvSpPr>
        <p:spPr>
          <a:xfrm>
            <a:off x="397936" y="8400036"/>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a:extLst>
              <a:ext uri="{FF2B5EF4-FFF2-40B4-BE49-F238E27FC236}">
                <a16:creationId xmlns:a16="http://schemas.microsoft.com/office/drawing/2014/main" id="{47C10BC0-AF48-506D-DA0C-ADA67986060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35574" y="8459722"/>
            <a:ext cx="1018210" cy="1018210"/>
          </a:xfrm>
          <a:prstGeom prst="rect">
            <a:avLst/>
          </a:prstGeom>
        </p:spPr>
      </p:pic>
      <p:sp>
        <p:nvSpPr>
          <p:cNvPr id="57" name="Rectangle 56">
            <a:extLst>
              <a:ext uri="{FF2B5EF4-FFF2-40B4-BE49-F238E27FC236}">
                <a16:creationId xmlns:a16="http://schemas.microsoft.com/office/drawing/2014/main" id="{C78E0CEC-1125-D121-F421-18625B39BF41}"/>
              </a:ext>
            </a:extLst>
          </p:cNvPr>
          <p:cNvSpPr/>
          <p:nvPr/>
        </p:nvSpPr>
        <p:spPr>
          <a:xfrm>
            <a:off x="1954413" y="6337202"/>
            <a:ext cx="4584000" cy="739702"/>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b="0" i="0">
                <a:solidFill>
                  <a:srgbClr val="000000"/>
                </a:solidFill>
                <a:effectLst/>
                <a:latin typeface="Helvetica 55 Roman" panose="020B0604020202020204" pitchFamily="34" charset="0"/>
              </a:rPr>
              <a:t>S'avoir s'insérer dans l'organisation de la Cyberd</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fense de l'entreprise </a:t>
            </a:r>
            <a:endParaRPr lang="fr-FR" sz="1600">
              <a:solidFill>
                <a:schemeClr val="tx1"/>
              </a:solidFill>
              <a:latin typeface="Helvetica 55 Roman" panose="020B0604020202020204" pitchFamily="34" charset="0"/>
            </a:endParaRPr>
          </a:p>
        </p:txBody>
      </p:sp>
      <p:sp>
        <p:nvSpPr>
          <p:cNvPr id="61" name="Ellipse 60">
            <a:extLst>
              <a:ext uri="{FF2B5EF4-FFF2-40B4-BE49-F238E27FC236}">
                <a16:creationId xmlns:a16="http://schemas.microsoft.com/office/drawing/2014/main" id="{C0B8263D-C3C5-62A1-2698-50F2434D8D26}"/>
              </a:ext>
            </a:extLst>
          </p:cNvPr>
          <p:cNvSpPr/>
          <p:nvPr/>
        </p:nvSpPr>
        <p:spPr>
          <a:xfrm>
            <a:off x="1580584" y="6337202"/>
            <a:ext cx="790180" cy="745350"/>
          </a:xfrm>
          <a:prstGeom prst="ellipse">
            <a:avLst/>
          </a:prstGeom>
          <a:solidFill>
            <a:srgbClr val="9164CD"/>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65" name="ZoneTexte 64">
            <a:extLst>
              <a:ext uri="{FF2B5EF4-FFF2-40B4-BE49-F238E27FC236}">
                <a16:creationId xmlns:a16="http://schemas.microsoft.com/office/drawing/2014/main" id="{80D89B55-1AD1-B296-88F7-AF04667A636C}"/>
              </a:ext>
            </a:extLst>
          </p:cNvPr>
          <p:cNvSpPr txBox="1"/>
          <p:nvPr/>
        </p:nvSpPr>
        <p:spPr>
          <a:xfrm>
            <a:off x="3344123" y="5892977"/>
            <a:ext cx="319429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opérationnelle</a:t>
            </a:r>
          </a:p>
        </p:txBody>
      </p:sp>
      <p:cxnSp>
        <p:nvCxnSpPr>
          <p:cNvPr id="77" name="Connecteur droit 76">
            <a:extLst>
              <a:ext uri="{FF2B5EF4-FFF2-40B4-BE49-F238E27FC236}">
                <a16:creationId xmlns:a16="http://schemas.microsoft.com/office/drawing/2014/main" id="{341A1189-9CD1-06F6-480E-8096537DD5FD}"/>
              </a:ext>
            </a:extLst>
          </p:cNvPr>
          <p:cNvCxnSpPr>
            <a:cxnSpLocks/>
            <a:stCxn id="56" idx="1"/>
          </p:cNvCxnSpPr>
          <p:nvPr/>
        </p:nvCxnSpPr>
        <p:spPr>
          <a:xfrm flipH="1" flipV="1">
            <a:off x="1432592" y="6518734"/>
            <a:ext cx="187293" cy="178980"/>
          </a:xfrm>
          <a:prstGeom prst="line">
            <a:avLst/>
          </a:prstGeom>
          <a:ln w="19050"/>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2166C052-2444-4AEF-9FCB-D5A38C379B5D}"/>
              </a:ext>
            </a:extLst>
          </p:cNvPr>
          <p:cNvSpPr/>
          <p:nvPr/>
        </p:nvSpPr>
        <p:spPr>
          <a:xfrm>
            <a:off x="1343267" y="6449283"/>
            <a:ext cx="7696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6AFC6C29-EC63-7B84-F827-595E380B2206}"/>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19885" y="6259637"/>
            <a:ext cx="750879" cy="876154"/>
          </a:xfrm>
          <a:prstGeom prst="rect">
            <a:avLst/>
          </a:prstGeom>
        </p:spPr>
      </p:pic>
      <p:sp>
        <p:nvSpPr>
          <p:cNvPr id="37" name="Rectangle 36">
            <a:extLst>
              <a:ext uri="{FF2B5EF4-FFF2-40B4-BE49-F238E27FC236}">
                <a16:creationId xmlns:a16="http://schemas.microsoft.com/office/drawing/2014/main" id="{2A01517B-8CB7-83AC-AAA4-70AFA703680C}"/>
              </a:ext>
            </a:extLst>
          </p:cNvPr>
          <p:cNvSpPr/>
          <p:nvPr/>
        </p:nvSpPr>
        <p:spPr>
          <a:xfrm>
            <a:off x="1697669" y="7521826"/>
            <a:ext cx="4854098" cy="75763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a:solidFill>
                  <a:srgbClr val="000000"/>
                </a:solidFill>
                <a:latin typeface="Helvetica 55 Roman" panose="020B0604020202020204" pitchFamily="34" charset="0"/>
              </a:rPr>
              <a:t>D</a:t>
            </a:r>
            <a:r>
              <a:rPr lang="fr-FR" sz="1600" b="0" i="0">
                <a:solidFill>
                  <a:srgbClr val="000000"/>
                </a:solidFill>
                <a:effectLst/>
                <a:latin typeface="Helvetica 55 Roman" panose="020B0604020202020204" pitchFamily="34" charset="0"/>
              </a:rPr>
              <a:t>ifférentier la sécurité dans les projets et la sécurité de l'entreprise </a:t>
            </a:r>
            <a:endParaRPr lang="fr-FR" sz="1600">
              <a:solidFill>
                <a:schemeClr val="tx1"/>
              </a:solidFill>
              <a:latin typeface="Helvetica 55 Roman" panose="020B0604020202020204" pitchFamily="34" charset="0"/>
            </a:endParaRPr>
          </a:p>
        </p:txBody>
      </p:sp>
      <p:cxnSp>
        <p:nvCxnSpPr>
          <p:cNvPr id="62" name="Connecteur droit 61">
            <a:extLst>
              <a:ext uri="{FF2B5EF4-FFF2-40B4-BE49-F238E27FC236}">
                <a16:creationId xmlns:a16="http://schemas.microsoft.com/office/drawing/2014/main" id="{14D7068E-3F55-85E1-9B8A-91D989A2A1C5}"/>
              </a:ext>
            </a:extLst>
          </p:cNvPr>
          <p:cNvCxnSpPr>
            <a:cxnSpLocks/>
          </p:cNvCxnSpPr>
          <p:nvPr/>
        </p:nvCxnSpPr>
        <p:spPr>
          <a:xfrm flipH="1" flipV="1">
            <a:off x="1039554" y="7649760"/>
            <a:ext cx="515264" cy="308866"/>
          </a:xfrm>
          <a:prstGeom prst="line">
            <a:avLst/>
          </a:prstGeom>
          <a:ln w="19050"/>
        </p:spPr>
        <p:style>
          <a:lnRef idx="1">
            <a:schemeClr val="dk1"/>
          </a:lnRef>
          <a:fillRef idx="0">
            <a:schemeClr val="dk1"/>
          </a:fillRef>
          <a:effectRef idx="0">
            <a:schemeClr val="dk1"/>
          </a:effectRef>
          <a:fontRef idx="minor">
            <a:schemeClr val="tx1"/>
          </a:fontRef>
        </p:style>
      </p:cxnSp>
      <p:sp>
        <p:nvSpPr>
          <p:cNvPr id="31" name="Ellipse 30">
            <a:extLst>
              <a:ext uri="{FF2B5EF4-FFF2-40B4-BE49-F238E27FC236}">
                <a16:creationId xmlns:a16="http://schemas.microsoft.com/office/drawing/2014/main" id="{599043F8-8FDC-EF68-E552-58CFB8131A5A}"/>
              </a:ext>
            </a:extLst>
          </p:cNvPr>
          <p:cNvSpPr/>
          <p:nvPr/>
        </p:nvSpPr>
        <p:spPr>
          <a:xfrm>
            <a:off x="1267972" y="7519566"/>
            <a:ext cx="790180" cy="759899"/>
          </a:xfrm>
          <a:prstGeom prst="ellipse">
            <a:avLst/>
          </a:prstGeom>
          <a:solidFill>
            <a:srgbClr val="FF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8" name="ZoneTexte 47">
            <a:extLst>
              <a:ext uri="{FF2B5EF4-FFF2-40B4-BE49-F238E27FC236}">
                <a16:creationId xmlns:a16="http://schemas.microsoft.com/office/drawing/2014/main" id="{721B3F63-56C0-B0D2-0F68-5A1B49D70906}"/>
              </a:ext>
            </a:extLst>
          </p:cNvPr>
          <p:cNvSpPr txBox="1"/>
          <p:nvPr/>
        </p:nvSpPr>
        <p:spPr>
          <a:xfrm>
            <a:off x="2874717" y="7110484"/>
            <a:ext cx="369525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dans les projets</a:t>
            </a:r>
          </a:p>
        </p:txBody>
      </p:sp>
      <p:sp>
        <p:nvSpPr>
          <p:cNvPr id="89" name="Rectangle 88">
            <a:extLst>
              <a:ext uri="{FF2B5EF4-FFF2-40B4-BE49-F238E27FC236}">
                <a16:creationId xmlns:a16="http://schemas.microsoft.com/office/drawing/2014/main" id="{8374909E-C75F-B3F8-0720-813D9CBE37E9}"/>
              </a:ext>
            </a:extLst>
          </p:cNvPr>
          <p:cNvSpPr/>
          <p:nvPr/>
        </p:nvSpPr>
        <p:spPr>
          <a:xfrm>
            <a:off x="955171" y="7602584"/>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a:extLst>
              <a:ext uri="{FF2B5EF4-FFF2-40B4-BE49-F238E27FC236}">
                <a16:creationId xmlns:a16="http://schemas.microsoft.com/office/drawing/2014/main" id="{BF84784A-FE8E-71E8-B0F2-58B7877BB265}"/>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17561" y="7351812"/>
            <a:ext cx="1079283" cy="1079283"/>
          </a:xfrm>
          <a:prstGeom prst="rect">
            <a:avLst/>
          </a:prstGeom>
        </p:spPr>
      </p:pic>
      <p:sp>
        <p:nvSpPr>
          <p:cNvPr id="10" name="ZoneTexte 9">
            <a:extLst>
              <a:ext uri="{FF2B5EF4-FFF2-40B4-BE49-F238E27FC236}">
                <a16:creationId xmlns:a16="http://schemas.microsoft.com/office/drawing/2014/main" id="{9287D8DB-EA65-F8B5-D644-7EBFE340E443}"/>
              </a:ext>
            </a:extLst>
          </p:cNvPr>
          <p:cNvSpPr txBox="1"/>
          <p:nvPr/>
        </p:nvSpPr>
        <p:spPr>
          <a:xfrm>
            <a:off x="402869" y="1965269"/>
            <a:ext cx="301686" cy="369332"/>
          </a:xfrm>
          <a:prstGeom prst="rect">
            <a:avLst/>
          </a:prstGeom>
          <a:noFill/>
        </p:spPr>
        <p:txBody>
          <a:bodyPr wrap="none" rtlCol="0">
            <a:spAutoFit/>
          </a:bodyPr>
          <a:lstStyle/>
          <a:p>
            <a:r>
              <a:rPr lang="fr-FR" b="1">
                <a:solidFill>
                  <a:srgbClr val="FF7900"/>
                </a:solidFill>
              </a:rPr>
              <a:t>1</a:t>
            </a:r>
          </a:p>
        </p:txBody>
      </p:sp>
      <p:sp>
        <p:nvSpPr>
          <p:cNvPr id="18" name="ZoneTexte 17">
            <a:extLst>
              <a:ext uri="{FF2B5EF4-FFF2-40B4-BE49-F238E27FC236}">
                <a16:creationId xmlns:a16="http://schemas.microsoft.com/office/drawing/2014/main" id="{2FDB70B9-677C-BF97-F0E3-5D86522E856E}"/>
              </a:ext>
            </a:extLst>
          </p:cNvPr>
          <p:cNvSpPr txBox="1"/>
          <p:nvPr/>
        </p:nvSpPr>
        <p:spPr>
          <a:xfrm>
            <a:off x="765249" y="2919274"/>
            <a:ext cx="301686" cy="369332"/>
          </a:xfrm>
          <a:prstGeom prst="rect">
            <a:avLst/>
          </a:prstGeom>
          <a:noFill/>
        </p:spPr>
        <p:txBody>
          <a:bodyPr wrap="none" rtlCol="0">
            <a:spAutoFit/>
          </a:bodyPr>
          <a:lstStyle/>
          <a:p>
            <a:r>
              <a:rPr lang="fr-FR" b="1">
                <a:solidFill>
                  <a:srgbClr val="FF7900"/>
                </a:solidFill>
              </a:rPr>
              <a:t>2</a:t>
            </a:r>
          </a:p>
        </p:txBody>
      </p:sp>
      <p:sp>
        <p:nvSpPr>
          <p:cNvPr id="20" name="ZoneTexte 19">
            <a:extLst>
              <a:ext uri="{FF2B5EF4-FFF2-40B4-BE49-F238E27FC236}">
                <a16:creationId xmlns:a16="http://schemas.microsoft.com/office/drawing/2014/main" id="{FE314A61-60AF-6DC7-602A-E273A625AB32}"/>
              </a:ext>
            </a:extLst>
          </p:cNvPr>
          <p:cNvSpPr txBox="1"/>
          <p:nvPr/>
        </p:nvSpPr>
        <p:spPr>
          <a:xfrm>
            <a:off x="1007985" y="3899029"/>
            <a:ext cx="335282" cy="369332"/>
          </a:xfrm>
          <a:prstGeom prst="rect">
            <a:avLst/>
          </a:prstGeom>
          <a:noFill/>
        </p:spPr>
        <p:txBody>
          <a:bodyPr wrap="square" rtlCol="0">
            <a:spAutoFit/>
          </a:bodyPr>
          <a:lstStyle/>
          <a:p>
            <a:r>
              <a:rPr lang="fr-FR" b="1">
                <a:solidFill>
                  <a:srgbClr val="FF7900"/>
                </a:solidFill>
              </a:rPr>
              <a:t>3</a:t>
            </a:r>
          </a:p>
        </p:txBody>
      </p:sp>
      <p:sp>
        <p:nvSpPr>
          <p:cNvPr id="21" name="ZoneTexte 20">
            <a:extLst>
              <a:ext uri="{FF2B5EF4-FFF2-40B4-BE49-F238E27FC236}">
                <a16:creationId xmlns:a16="http://schemas.microsoft.com/office/drawing/2014/main" id="{E71BFD4B-44AD-808D-C610-B5E9E2F8E436}"/>
              </a:ext>
            </a:extLst>
          </p:cNvPr>
          <p:cNvSpPr txBox="1"/>
          <p:nvPr/>
        </p:nvSpPr>
        <p:spPr>
          <a:xfrm>
            <a:off x="1144679" y="5030124"/>
            <a:ext cx="301686" cy="369332"/>
          </a:xfrm>
          <a:prstGeom prst="rect">
            <a:avLst/>
          </a:prstGeom>
          <a:noFill/>
        </p:spPr>
        <p:txBody>
          <a:bodyPr wrap="none" rtlCol="0">
            <a:spAutoFit/>
          </a:bodyPr>
          <a:lstStyle/>
          <a:p>
            <a:r>
              <a:rPr lang="fr-FR" b="1">
                <a:solidFill>
                  <a:srgbClr val="FF7900"/>
                </a:solidFill>
              </a:rPr>
              <a:t>4</a:t>
            </a:r>
          </a:p>
        </p:txBody>
      </p:sp>
      <p:sp>
        <p:nvSpPr>
          <p:cNvPr id="23" name="ZoneTexte 22">
            <a:extLst>
              <a:ext uri="{FF2B5EF4-FFF2-40B4-BE49-F238E27FC236}">
                <a16:creationId xmlns:a16="http://schemas.microsoft.com/office/drawing/2014/main" id="{AE5641DB-1159-919F-9721-A72B2646A516}"/>
              </a:ext>
            </a:extLst>
          </p:cNvPr>
          <p:cNvSpPr txBox="1"/>
          <p:nvPr/>
        </p:nvSpPr>
        <p:spPr>
          <a:xfrm>
            <a:off x="963794" y="6444748"/>
            <a:ext cx="301686" cy="369332"/>
          </a:xfrm>
          <a:prstGeom prst="rect">
            <a:avLst/>
          </a:prstGeom>
          <a:noFill/>
        </p:spPr>
        <p:txBody>
          <a:bodyPr wrap="none" rtlCol="0">
            <a:spAutoFit/>
          </a:bodyPr>
          <a:lstStyle/>
          <a:p>
            <a:r>
              <a:rPr lang="fr-FR" b="1">
                <a:solidFill>
                  <a:srgbClr val="FF7900"/>
                </a:solidFill>
              </a:rPr>
              <a:t>5</a:t>
            </a:r>
          </a:p>
        </p:txBody>
      </p:sp>
      <p:sp>
        <p:nvSpPr>
          <p:cNvPr id="24" name="ZoneTexte 23">
            <a:extLst>
              <a:ext uri="{FF2B5EF4-FFF2-40B4-BE49-F238E27FC236}">
                <a16:creationId xmlns:a16="http://schemas.microsoft.com/office/drawing/2014/main" id="{D587A04E-4105-D1F6-1151-1F46D6B32DDD}"/>
              </a:ext>
            </a:extLst>
          </p:cNvPr>
          <p:cNvSpPr txBox="1"/>
          <p:nvPr/>
        </p:nvSpPr>
        <p:spPr>
          <a:xfrm>
            <a:off x="587198" y="7535364"/>
            <a:ext cx="301686" cy="369332"/>
          </a:xfrm>
          <a:prstGeom prst="rect">
            <a:avLst/>
          </a:prstGeom>
          <a:noFill/>
        </p:spPr>
        <p:txBody>
          <a:bodyPr wrap="none" rtlCol="0">
            <a:spAutoFit/>
          </a:bodyPr>
          <a:lstStyle/>
          <a:p>
            <a:r>
              <a:rPr lang="fr-FR" b="1">
                <a:solidFill>
                  <a:srgbClr val="FF7900"/>
                </a:solidFill>
              </a:rPr>
              <a:t>6</a:t>
            </a:r>
          </a:p>
        </p:txBody>
      </p:sp>
      <p:sp>
        <p:nvSpPr>
          <p:cNvPr id="26" name="ZoneTexte 25">
            <a:extLst>
              <a:ext uri="{FF2B5EF4-FFF2-40B4-BE49-F238E27FC236}">
                <a16:creationId xmlns:a16="http://schemas.microsoft.com/office/drawing/2014/main" id="{F6C93FBD-5405-C279-2748-D4DBBA3A086C}"/>
              </a:ext>
            </a:extLst>
          </p:cNvPr>
          <p:cNvSpPr txBox="1"/>
          <p:nvPr/>
        </p:nvSpPr>
        <p:spPr>
          <a:xfrm>
            <a:off x="120343" y="8095378"/>
            <a:ext cx="301686" cy="369332"/>
          </a:xfrm>
          <a:prstGeom prst="rect">
            <a:avLst/>
          </a:prstGeom>
          <a:noFill/>
        </p:spPr>
        <p:txBody>
          <a:bodyPr wrap="none" rtlCol="0">
            <a:spAutoFit/>
          </a:bodyPr>
          <a:lstStyle/>
          <a:p>
            <a:r>
              <a:rPr lang="fr-FR" b="1">
                <a:solidFill>
                  <a:srgbClr val="FF7900"/>
                </a:solidFill>
              </a:rPr>
              <a:t>7</a:t>
            </a:r>
          </a:p>
        </p:txBody>
      </p:sp>
      <p:sp>
        <p:nvSpPr>
          <p:cNvPr id="38" name="ZoneTexte 37">
            <a:extLst>
              <a:ext uri="{FF2B5EF4-FFF2-40B4-BE49-F238E27FC236}">
                <a16:creationId xmlns:a16="http://schemas.microsoft.com/office/drawing/2014/main" id="{6348715C-29EC-EEA3-41C1-525F95925C8B}"/>
              </a:ext>
            </a:extLst>
          </p:cNvPr>
          <p:cNvSpPr txBox="1"/>
          <p:nvPr/>
        </p:nvSpPr>
        <p:spPr>
          <a:xfrm>
            <a:off x="-6373906" y="1310665"/>
            <a:ext cx="5281155" cy="2031325"/>
          </a:xfrm>
          <a:prstGeom prst="rect">
            <a:avLst/>
          </a:prstGeom>
          <a:noFill/>
        </p:spPr>
        <p:txBody>
          <a:bodyPr wrap="square">
            <a:spAutoFit/>
          </a:bodyPr>
          <a:lstStyle/>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charteOrange</a:t>
            </a:r>
            <a:r>
              <a:rPr lang="fr-FR">
                <a:effectLst/>
                <a:latin typeface="Palatino" pitchFamily="2" charset="77"/>
              </a:rPr>
              <a:t>}{RGB}{255,121,0}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charteYellow</a:t>
            </a:r>
            <a:r>
              <a:rPr lang="fr-FR">
                <a:effectLst/>
                <a:latin typeface="Palatino" pitchFamily="2" charset="77"/>
              </a:rPr>
              <a:t>}{RGB}{255,220,0}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charteViolet</a:t>
            </a:r>
            <a:r>
              <a:rPr lang="fr-FR">
                <a:effectLst/>
                <a:latin typeface="Palatino" pitchFamily="2" charset="77"/>
              </a:rPr>
              <a:t>}{RGB}{145,100,205}</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chartePink</a:t>
            </a:r>
            <a:r>
              <a:rPr lang="fr-FR">
                <a:effectLst/>
                <a:latin typeface="Palatino" pitchFamily="2" charset="77"/>
              </a:rPr>
              <a:t>}{RGB}{255,180,230}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charteGreen</a:t>
            </a:r>
            <a:r>
              <a:rPr lang="fr-FR">
                <a:effectLst/>
                <a:latin typeface="Palatino" pitchFamily="2" charset="77"/>
              </a:rPr>
              <a:t>}{RGB}{80,190,135}</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charteBlue</a:t>
            </a:r>
            <a:r>
              <a:rPr lang="fr-FR">
                <a:effectLst/>
                <a:latin typeface="Palatino" pitchFamily="2" charset="77"/>
              </a:rPr>
              <a:t>}{RGB}{75,180,230}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charteGray</a:t>
            </a:r>
            <a:r>
              <a:rPr lang="fr-FR">
                <a:effectLst/>
                <a:latin typeface="Palatino" pitchFamily="2" charset="77"/>
              </a:rPr>
              <a:t>}{RGB}{143,143,143}</a:t>
            </a:r>
          </a:p>
        </p:txBody>
      </p:sp>
      <p:sp>
        <p:nvSpPr>
          <p:cNvPr id="19" name="Ellipse 18">
            <a:extLst>
              <a:ext uri="{FF2B5EF4-FFF2-40B4-BE49-F238E27FC236}">
                <a16:creationId xmlns:a16="http://schemas.microsoft.com/office/drawing/2014/main" id="{E862B814-CE26-BCAE-96F0-475020E7793E}"/>
              </a:ext>
            </a:extLst>
          </p:cNvPr>
          <p:cNvSpPr/>
          <p:nvPr/>
        </p:nvSpPr>
        <p:spPr>
          <a:xfrm>
            <a:off x="1941353" y="3645572"/>
            <a:ext cx="840171" cy="772851"/>
          </a:xfrm>
          <a:prstGeom prst="ellipse">
            <a:avLst/>
          </a:prstGeom>
          <a:solidFill>
            <a:srgbClr val="FFDC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pic>
        <p:nvPicPr>
          <p:cNvPr id="39" name="Image 38">
            <a:extLst>
              <a:ext uri="{FF2B5EF4-FFF2-40B4-BE49-F238E27FC236}">
                <a16:creationId xmlns:a16="http://schemas.microsoft.com/office/drawing/2014/main" id="{EA993F60-9C85-86E9-506C-FED1272B0F96}"/>
              </a:ext>
            </a:extLst>
          </p:cNvPr>
          <p:cNvPicPr>
            <a:picLocks noChangeAspect="1"/>
          </p:cNvPicPr>
          <p:nvPr/>
        </p:nvPicPr>
        <p:blipFill>
          <a:blip r:embed="rId15">
            <a:lum bright="70000" contrast="-7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72006" y="3465560"/>
            <a:ext cx="1199415" cy="1199415"/>
          </a:xfrm>
          <a:prstGeom prst="rect">
            <a:avLst/>
          </a:prstGeom>
        </p:spPr>
      </p:pic>
    </p:spTree>
    <p:extLst>
      <p:ext uri="{BB962C8B-B14F-4D97-AF65-F5344CB8AC3E}">
        <p14:creationId xmlns:p14="http://schemas.microsoft.com/office/powerpoint/2010/main" val="357705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A88768-19F4-6690-851B-EC2D48523C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76"/>
          <a:stretch/>
        </p:blipFill>
        <p:spPr bwMode="auto">
          <a:xfrm>
            <a:off x="-2541" y="9333"/>
            <a:ext cx="6884353" cy="32348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015663"/>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2</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 master-classes</a:t>
            </a:r>
            <a:endParaRPr lang="fr-FR" dirty="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1</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 </a:t>
            </a:r>
            <a:r>
              <a:rPr lang="fr-FR" dirty="0">
                <a:solidFill>
                  <a:schemeClr val="tx1">
                    <a:lumMod val="65000"/>
                    <a:lumOff val="35000"/>
                  </a:schemeClr>
                </a:solidFill>
                <a:latin typeface="Helvetica 75 Bold" panose="020B0804020202020204" pitchFamily="34" charset="0"/>
              </a:rPr>
              <a:t>c</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879299625"/>
              </p:ext>
            </p:extLst>
          </p:nvPr>
        </p:nvGraphicFramePr>
        <p:xfrm>
          <a:off x="3771572" y="3482343"/>
          <a:ext cx="2913567" cy="3789283"/>
        </p:xfrm>
        <a:graphic>
          <a:graphicData uri="http://schemas.openxmlformats.org/drawingml/2006/table">
            <a:tbl>
              <a:tblPr/>
              <a:tblGrid>
                <a:gridCol w="2913567">
                  <a:extLst>
                    <a:ext uri="{9D8B030D-6E8A-4147-A177-3AD203B41FA5}">
                      <a16:colId xmlns:a16="http://schemas.microsoft.com/office/drawing/2014/main" val="3788565522"/>
                    </a:ext>
                  </a:extLst>
                </a:gridCol>
              </a:tblGrid>
              <a:tr h="3789283">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'exprimer dans  le même langage que les acteurs du domaine, en ayant compris leurs valeurs, leurs codes, leur environnement et ses contraintes. </a:t>
                      </a:r>
                    </a:p>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isposer des éléments de langages du domaine en comprenant les enjeux et le cadre de la Cybersécurité en entreprise.</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FF79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1</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41" y="3757611"/>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79996" y="562782"/>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Contextes &amp; Environnement</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55227" y="5020306"/>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dirty="0">
                <a:solidFill>
                  <a:srgbClr val="000000"/>
                </a:solidFill>
                <a:effectLst/>
                <a:latin typeface="Calibri"/>
                <a:cs typeface="Calibri"/>
              </a:rPr>
              <a:t>Petite histoire de la cybersécurité</a:t>
            </a:r>
            <a:endParaRPr lang="fr-FR" dirty="0"/>
          </a:p>
          <a:p>
            <a:pPr marL="628650" lvl="1" indent="-171450" algn="l">
              <a:buClr>
                <a:srgbClr val="FF7900"/>
              </a:buClr>
              <a:buFont typeface="Wingdings" pitchFamily="2" charset="2"/>
              <a:buChar char="§"/>
            </a:pPr>
            <a:r>
              <a:rPr lang="fr-FR" sz="1200" b="0" i="0" dirty="0">
                <a:solidFill>
                  <a:schemeClr val="bg2">
                    <a:lumMod val="50000"/>
                  </a:schemeClr>
                </a:solidFill>
                <a:effectLst/>
                <a:latin typeface="Calibri"/>
                <a:cs typeface="Calibri"/>
              </a:rPr>
              <a:t>Cryptologie, </a:t>
            </a:r>
            <a:r>
              <a:rPr lang="fr-FR" sz="1200" dirty="0">
                <a:solidFill>
                  <a:schemeClr val="bg2">
                    <a:lumMod val="50000"/>
                  </a:schemeClr>
                </a:solidFill>
                <a:latin typeface="Calibri"/>
                <a:cs typeface="Calibri"/>
              </a:rPr>
              <a:t>sécurité réseau, </a:t>
            </a:r>
            <a:r>
              <a:rPr lang="fr-FR" sz="1200" b="0" i="0" dirty="0">
                <a:solidFill>
                  <a:schemeClr val="bg2">
                    <a:lumMod val="50000"/>
                  </a:schemeClr>
                </a:solidFill>
                <a:effectLst/>
                <a:latin typeface="Calibri"/>
                <a:cs typeface="Calibri"/>
              </a:rPr>
              <a:t>premiers virus, armées, banques</a:t>
            </a:r>
            <a:endParaRPr lang="fr-FR" sz="1200" b="0" i="0" dirty="0">
              <a:solidFill>
                <a:schemeClr val="bg2">
                  <a:lumMod val="50000"/>
                </a:schemeClr>
              </a:solidFill>
              <a:effectLst/>
              <a:latin typeface="Calibri" panose="020F0502020204030204" pitchFamily="34" charset="0"/>
              <a:cs typeface="Calibri"/>
            </a:endParaRPr>
          </a:p>
          <a:p>
            <a:pPr marL="171450" indent="-171450">
              <a:buFont typeface="Arial" panose="020B0604020202020204" pitchFamily="34" charset="0"/>
              <a:buChar char="•"/>
            </a:pPr>
            <a:r>
              <a:rPr lang="fr-FR" sz="1200" b="1" i="0" dirty="0">
                <a:solidFill>
                  <a:srgbClr val="000000"/>
                </a:solidFill>
                <a:effectLst/>
                <a:latin typeface="Calibri"/>
                <a:cs typeface="Calibri"/>
              </a:rPr>
              <a:t>Les cybermenaces et leurs auteurs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La dure réalité du numérique (exemples marquants)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Attaquants : la réalité de la </a:t>
            </a:r>
            <a:r>
              <a:rPr lang="fr-FR" sz="1200" dirty="0" err="1">
                <a:solidFill>
                  <a:schemeClr val="bg2">
                    <a:lumMod val="50000"/>
                  </a:schemeClr>
                </a:solidFill>
                <a:latin typeface="Calibri"/>
                <a:cs typeface="Calibri"/>
              </a:rPr>
              <a:t>CyberCriminalité</a:t>
            </a:r>
            <a:r>
              <a:rPr lang="fr-FR" sz="1200" dirty="0">
                <a:solidFill>
                  <a:schemeClr val="bg2">
                    <a:lumMod val="50000"/>
                  </a:schemeClr>
                </a:solidFill>
                <a:latin typeface="Calibri"/>
                <a:cs typeface="Calibri"/>
              </a:rPr>
              <a:t>, et de la Cyberguerre</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Types et vecteurs d’attaques </a:t>
            </a:r>
          </a:p>
          <a:p>
            <a:pPr marL="628650" lvl="1" indent="-171450">
              <a:buClr>
                <a:srgbClr val="FF7900"/>
              </a:buClr>
              <a:buFont typeface="Wingdings" pitchFamily="2" charset="2"/>
              <a:buChar char="§"/>
            </a:pPr>
            <a:r>
              <a:rPr lang="fr-FR" sz="1200" dirty="0" err="1">
                <a:solidFill>
                  <a:schemeClr val="bg2">
                    <a:lumMod val="50000"/>
                  </a:schemeClr>
                </a:solidFill>
                <a:latin typeface="Calibri"/>
                <a:cs typeface="Calibri"/>
              </a:rPr>
              <a:t>Darkweb</a:t>
            </a:r>
            <a:r>
              <a:rPr lang="fr-FR" sz="1200" dirty="0">
                <a:solidFill>
                  <a:schemeClr val="bg2">
                    <a:lumMod val="50000"/>
                  </a:schemeClr>
                </a:solidFill>
                <a:latin typeface="Calibri"/>
                <a:cs typeface="Calibri"/>
              </a:rPr>
              <a:t> et </a:t>
            </a:r>
            <a:r>
              <a:rPr lang="fr-FR" sz="1200" dirty="0" err="1">
                <a:solidFill>
                  <a:schemeClr val="bg2">
                    <a:lumMod val="50000"/>
                  </a:schemeClr>
                </a:solidFill>
                <a:latin typeface="Calibri"/>
                <a:cs typeface="Calibri"/>
              </a:rPr>
              <a:t>Darkbusiness</a:t>
            </a:r>
            <a:endParaRPr lang="fr-FR" sz="1200" dirty="0">
              <a:solidFill>
                <a:schemeClr val="bg2">
                  <a:lumMod val="50000"/>
                </a:schemeClr>
              </a:solidFill>
              <a:latin typeface="Calibri"/>
              <a:cs typeface="Calibri"/>
            </a:endParaRPr>
          </a:p>
          <a:p>
            <a:pPr marL="171450" indent="-171450">
              <a:buFont typeface="Arial" panose="020B0604020202020204" pitchFamily="34" charset="0"/>
              <a:buChar char="•"/>
            </a:pPr>
            <a:r>
              <a:rPr lang="fr-FR" sz="1200" b="1" i="0" dirty="0">
                <a:solidFill>
                  <a:srgbClr val="000000"/>
                </a:solidFill>
                <a:effectLst/>
                <a:latin typeface="Calibri"/>
                <a:cs typeface="Calibri"/>
              </a:rPr>
              <a:t>L’entreprise face au numérique et à ses risques</a:t>
            </a:r>
          </a:p>
          <a:p>
            <a:pPr marL="628650" lvl="1" indent="-171450">
              <a:buClr>
                <a:srgbClr val="FF7900"/>
              </a:buClr>
              <a:buFont typeface="Wingdings" pitchFamily="2" charset="2"/>
              <a:buChar char="§"/>
            </a:pPr>
            <a:r>
              <a:rPr lang="fr-FR" sz="1200" dirty="0">
                <a:solidFill>
                  <a:schemeClr val="bg2">
                    <a:lumMod val="50000"/>
                  </a:schemeClr>
                </a:solidFill>
                <a:cs typeface="Calibri"/>
              </a:rPr>
              <a:t>Des métiers et des hommes </a:t>
            </a:r>
            <a:r>
              <a:rPr lang="fr-FR" sz="1200" dirty="0">
                <a:solidFill>
                  <a:schemeClr val="bg2">
                    <a:lumMod val="50000"/>
                  </a:schemeClr>
                </a:solidFill>
                <a:latin typeface="Calibri"/>
                <a:cs typeface="Calibri"/>
              </a:rPr>
              <a:t>(Du directeur sécurité aux RSSI)</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L’organisation de la sécurité en entreprise</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56603" y="4141900"/>
            <a:ext cx="2134466"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2 x 1h - </a:t>
            </a:r>
            <a:r>
              <a:rPr lang="fr-FR" sz="1100" dirty="0">
                <a:solidFill>
                  <a:schemeClr val="bg1"/>
                </a:solidFill>
                <a:latin typeface="Helvetica 75 Bold" panose="020B0804020202020204" pitchFamily="34" charset="0"/>
              </a:rPr>
              <a:t> E-learning</a:t>
            </a:r>
            <a:endParaRPr kumimoji="0" lang="fr-FR" sz="11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a:t>
            </a:r>
            <a:r>
              <a:rPr lang="fr-FR" sz="1000" err="1">
                <a:solidFill>
                  <a:schemeClr val="bg1"/>
                </a:solidFill>
                <a:latin typeface="Helvetica 75 Bold" panose="020B0804020202020204" pitchFamily="34" charset="0"/>
              </a:rPr>
              <a:t>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5390" y="8747740"/>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#Crypto</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virus</a:t>
            </a:r>
            <a:r>
              <a:rPr lang="fr-FR">
                <a:solidFill>
                  <a:srgbClr val="FF7900"/>
                </a:solidFill>
                <a:latin typeface="Arial" panose="020B0604020202020204" pitchFamily="34" charset="0"/>
              </a:rPr>
              <a:t>,</a:t>
            </a:r>
            <a:r>
              <a:rPr lang="fr-FR">
                <a:solidFill>
                  <a:srgbClr val="FF7900"/>
                </a:solidFill>
              </a:rPr>
              <a:t> #concepts,</a:t>
            </a:r>
            <a:r>
              <a:rPr lang="fr-FR">
                <a:solidFill>
                  <a:srgbClr val="FF7900"/>
                </a:solidFill>
                <a:latin typeface="Arial" panose="020B0604020202020204" pitchFamily="34" charset="0"/>
              </a:rPr>
              <a:t> </a:t>
            </a:r>
            <a:r>
              <a:rPr lang="fr-FR">
                <a:solidFill>
                  <a:srgbClr val="FF7900"/>
                </a:solidFill>
              </a:rPr>
              <a:t>#cyber</a:t>
            </a:r>
            <a:r>
              <a:rPr lang="fr-FR">
                <a:solidFill>
                  <a:srgbClr val="FF7900"/>
                </a:solidFill>
                <a:latin typeface="Calibri" panose="020F0502020204030204" pitchFamily="34" charset="0"/>
              </a:rPr>
              <a:t>guerre,</a:t>
            </a:r>
            <a:r>
              <a:rPr lang="fr-FR">
                <a:solidFill>
                  <a:srgbClr val="FF7900"/>
                </a:solidFill>
                <a:latin typeface="Arial" panose="020B0604020202020204" pitchFamily="34" charset="0"/>
              </a:rPr>
              <a:t> </a:t>
            </a:r>
            <a:r>
              <a:rPr lang="fr-FR">
                <a:solidFill>
                  <a:srgbClr val="FF7900"/>
                </a:solidFill>
              </a:rPr>
              <a:t>#cyber</a:t>
            </a:r>
            <a:r>
              <a:rPr lang="fr-FR" sz="1800" b="0" i="0" u="none" strike="noStrike" kern="1200">
                <a:solidFill>
                  <a:srgbClr val="FF7900"/>
                </a:solidFill>
                <a:effectLst/>
                <a:latin typeface="Calibri" panose="020F0502020204030204" pitchFamily="34" charset="0"/>
              </a:rPr>
              <a:t>criminel, #RSSI </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33061" y="2639876"/>
            <a:ext cx="336202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n°1</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82005" y="3423308"/>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
        <p:nvSpPr>
          <p:cNvPr id="32" name="Ellipse 31">
            <a:extLst>
              <a:ext uri="{FF2B5EF4-FFF2-40B4-BE49-F238E27FC236}">
                <a16:creationId xmlns:a16="http://schemas.microsoft.com/office/drawing/2014/main" id="{D08ED158-CC65-7495-EDAA-161CB0E3B77F}"/>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D42F910F-66C4-FA61-D302-CF58AF111F09}"/>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FFCD24AB-278C-B9FD-EAA4-7C8C1D0A2CF4}"/>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0" name="Ellipse 49">
            <a:extLst>
              <a:ext uri="{FF2B5EF4-FFF2-40B4-BE49-F238E27FC236}">
                <a16:creationId xmlns:a16="http://schemas.microsoft.com/office/drawing/2014/main" id="{4311052A-3B68-7938-1B29-3254A4004C9C}"/>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4" name="Ellipse 53">
            <a:extLst>
              <a:ext uri="{FF2B5EF4-FFF2-40B4-BE49-F238E27FC236}">
                <a16:creationId xmlns:a16="http://schemas.microsoft.com/office/drawing/2014/main" id="{DF7889A4-09E1-FD54-7FE6-960AEE2CF916}"/>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62" name="Ellipse 61">
            <a:extLst>
              <a:ext uri="{FF2B5EF4-FFF2-40B4-BE49-F238E27FC236}">
                <a16:creationId xmlns:a16="http://schemas.microsoft.com/office/drawing/2014/main" id="{C6EBFCA0-331D-92B1-8F15-5FAB00EBE9B9}"/>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71" name="Ellipse 70">
            <a:extLst>
              <a:ext uri="{FF2B5EF4-FFF2-40B4-BE49-F238E27FC236}">
                <a16:creationId xmlns:a16="http://schemas.microsoft.com/office/drawing/2014/main" id="{8DED0D58-F348-46DA-ADD4-8F8D5F14F5EA}"/>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 name="Ellipse 3">
            <a:extLst>
              <a:ext uri="{FF2B5EF4-FFF2-40B4-BE49-F238E27FC236}">
                <a16:creationId xmlns:a16="http://schemas.microsoft.com/office/drawing/2014/main" id="{0B04F418-EA09-6B1A-87BC-7131D86B6089}"/>
              </a:ext>
            </a:extLst>
          </p:cNvPr>
          <p:cNvSpPr/>
          <p:nvPr/>
        </p:nvSpPr>
        <p:spPr>
          <a:xfrm>
            <a:off x="4566628" y="7527832"/>
            <a:ext cx="1270000" cy="1219157"/>
          </a:xfrm>
          <a:prstGeom prst="ellipse">
            <a:avLst/>
          </a:prstGeom>
          <a:solidFill>
            <a:srgbClr val="FF7900">
              <a:alpha val="7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39D61DAE-29D3-3D41-2AE4-15B2598FD907}"/>
              </a:ext>
            </a:extLst>
          </p:cNvPr>
          <p:cNvSpPr txBox="1"/>
          <p:nvPr/>
        </p:nvSpPr>
        <p:spPr>
          <a:xfrm>
            <a:off x="4133061" y="7664150"/>
            <a:ext cx="2137134" cy="1115690"/>
          </a:xfrm>
          <a:prstGeom prst="rect">
            <a:avLst/>
          </a:prstGeom>
          <a:noFill/>
        </p:spPr>
        <p:txBody>
          <a:bodyPr wrap="square">
            <a:spAutoFit/>
          </a:bodyPr>
          <a:lstStyle/>
          <a:p>
            <a:pPr marR="0" lvl="0" algn="ctr" defTabSz="457200" rtl="0" eaLnBrk="1" fontAlgn="auto" latinLnBrk="0" hangingPunct="1">
              <a:lnSpc>
                <a:spcPct val="100000"/>
              </a:lnSpc>
              <a:spcBef>
                <a:spcPts val="0"/>
              </a:spcBef>
              <a:spcAft>
                <a:spcPts val="0"/>
              </a:spcAft>
              <a:buClrTx/>
              <a:buSzTx/>
              <a:tabLst/>
              <a:defRPr/>
            </a:pPr>
            <a:r>
              <a:rPr lang="fr-FR" sz="2400">
                <a:solidFill>
                  <a:schemeClr val="bg1"/>
                </a:solidFill>
                <a:latin typeface="Helvetica 75 Bold" panose="020B0804020202020204" pitchFamily="34" charset="0"/>
              </a:rPr>
              <a:t>+1</a:t>
            </a:r>
            <a:r>
              <a:rPr kumimoji="0" lang="fr-FR" sz="1400"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p>
          <a:p>
            <a:pPr marR="0" lvl="0" algn="ctr"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Classe Démo</a:t>
            </a:r>
          </a:p>
          <a:p>
            <a:pPr marR="0" lvl="0" algn="ctr" defTabSz="457200" rtl="0" eaLnBrk="1" fontAlgn="auto" latinLnBrk="0" hangingPunct="1">
              <a:lnSpc>
                <a:spcPct val="100000"/>
              </a:lnSpc>
              <a:spcBef>
                <a:spcPts val="0"/>
              </a:spcBef>
              <a:spcAft>
                <a:spcPts val="0"/>
              </a:spcAft>
              <a:buClrTx/>
              <a:buSzTx/>
              <a:tabLst/>
              <a:defRPr/>
            </a:pPr>
            <a: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Vision de</a:t>
            </a:r>
            <a:b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br>
            <a: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l’attaquant</a:t>
            </a:r>
            <a:b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br>
            <a:endPar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38220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
            <a:extLst>
              <a:ext uri="{FF2B5EF4-FFF2-40B4-BE49-F238E27FC236}">
                <a16:creationId xmlns:a16="http://schemas.microsoft.com/office/drawing/2014/main" id="{BB513A64-3DD2-3E2D-8932-FC9ABD50FB66}"/>
              </a:ext>
            </a:extLst>
          </p:cNvPr>
          <p:cNvPicPr>
            <a:picLocks noChangeAspect="1"/>
          </p:cNvPicPr>
          <p:nvPr/>
        </p:nvPicPr>
        <p:blipFill rotWithShape="1">
          <a:blip r:embed="rId2">
            <a:extLst>
              <a:ext uri="{28A0092B-C50C-407E-A947-70E740481C1C}">
                <a14:useLocalDpi xmlns:a14="http://schemas.microsoft.com/office/drawing/2010/main" val="0"/>
              </a:ext>
            </a:extLst>
          </a:blip>
          <a:srcRect l="9072" t="10275" r="12801" b="10275"/>
          <a:stretch/>
        </p:blipFill>
        <p:spPr>
          <a:xfrm>
            <a:off x="-42309" y="0"/>
            <a:ext cx="6924122" cy="3942085"/>
          </a:xfrm>
          <a:custGeom>
            <a:avLst/>
            <a:gdLst/>
            <a:ahLst/>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763930710"/>
              </p:ext>
            </p:extLst>
          </p:nvPr>
        </p:nvGraphicFramePr>
        <p:xfrm>
          <a:off x="3744304" y="3498417"/>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éterminer les évènements redoutés du client de la protection à la résilience par la connaissance et la compréhension des différents standards et méthodologies d'analyse de risques qui permettent d'intégrer la gestion des menaces et des risques dans les objectifs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50BE8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2</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76459"/>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Risques numériques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275549" y="5034583"/>
            <a:ext cx="3183419" cy="378565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Définitions, référentiels</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Gestion des risques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Traitements des risques</a:t>
            </a:r>
            <a:endParaRPr lang="fr-FR" sz="1200" b="0" i="0">
              <a:solidFill>
                <a:schemeClr val="bg2">
                  <a:lumMod val="50000"/>
                </a:schemeClr>
              </a:solidFill>
              <a:effectLst/>
              <a:latin typeface="Calibri"/>
              <a:cs typeface="Calibri"/>
            </a:endParaRP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Méthodes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Concepts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Impacts, Biens primordiaux, Menaces, scénarios, bien support, vulnérabilité…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Matrice de gravité</a:t>
            </a:r>
          </a:p>
          <a:p>
            <a:pPr marL="171450" indent="-171450">
              <a:buFont typeface="Arial" panose="020B0604020202020204" pitchFamily="34" charset="0"/>
              <a:buChar char="•"/>
            </a:pPr>
            <a:r>
              <a:rPr lang="fr-FR" sz="1200" b="1" i="0">
                <a:solidFill>
                  <a:srgbClr val="000000"/>
                </a:solidFill>
                <a:effectLst/>
                <a:latin typeface="Calibri"/>
                <a:cs typeface="Calibri"/>
              </a:rPr>
              <a:t>Cadres normatifs</a:t>
            </a:r>
            <a:r>
              <a:rPr lang="fr-FR" sz="1200" b="1">
                <a:solidFill>
                  <a:srgbClr val="000000"/>
                </a:solidFill>
                <a:latin typeface="Calibri"/>
                <a:cs typeface="Calibri"/>
              </a:rPr>
              <a:t>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ISO 27005,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intégration dans SMSI</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AR dans les projets</a:t>
            </a:r>
          </a:p>
          <a:p>
            <a:pPr marL="171450" indent="-171450" algn="l">
              <a:buFont typeface="Arial" panose="020B0604020202020204" pitchFamily="34" charset="0"/>
              <a:buChar char="•"/>
            </a:pPr>
            <a:r>
              <a:rPr lang="fr-FR" sz="1200" b="1" i="0">
                <a:solidFill>
                  <a:srgbClr val="000000"/>
                </a:solidFill>
                <a:effectLst/>
                <a:latin typeface="Calibri"/>
                <a:cs typeface="Calibri"/>
              </a:rPr>
              <a:t>Des risques aux objectifs de sécurité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Risques résiduels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PDCA</a:t>
            </a:r>
          </a:p>
          <a:p>
            <a:pPr marL="171450" indent="-171450">
              <a:buClr>
                <a:srgbClr val="FF7900"/>
              </a:buClr>
              <a:buFont typeface="Arial,Sans-Serif" pitchFamily="2" charset="2"/>
              <a:buChar char="•"/>
            </a:pPr>
            <a:r>
              <a:rPr lang="fr-FR" sz="1200" b="1">
                <a:solidFill>
                  <a:srgbClr val="000000"/>
                </a:solidFill>
                <a:latin typeface="Arial"/>
                <a:cs typeface="Arial"/>
              </a:rPr>
              <a:t>Veille sécurité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CERT (vulnérabilités, menaces)</a:t>
            </a:r>
            <a:endParaRPr lang="en-US"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ANSSI</a:t>
            </a:r>
          </a:p>
          <a:p>
            <a:pPr marL="628650" lvl="1" indent="-171450">
              <a:buClr>
                <a:srgbClr val="FF7900"/>
              </a:buClr>
              <a:buFont typeface="Wingdings" pitchFamily="2" charset="2"/>
              <a:buChar char="§"/>
            </a:pPr>
            <a:endParaRPr lang="fr-FR" sz="1200">
              <a:solidFill>
                <a:schemeClr val="bg2">
                  <a:lumMod val="50000"/>
                </a:schemeClr>
              </a:solidFill>
              <a:latin typeface="Calibri" panose="020F0502020204030204" pitchFamily="34" charset="0"/>
              <a:cs typeface="Calibri"/>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9943" y="8822466"/>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#EBIOS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ISO27005</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a:solidFill>
                  <a:srgbClr val="FF7900"/>
                </a:solidFill>
                <a:latin typeface="Calibri" panose="020F0502020204030204" pitchFamily="34" charset="0"/>
              </a:rPr>
              <a:t>Menaces</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Pscénario</a:t>
            </a:r>
            <a:r>
              <a:rPr lang="fr-FR">
                <a:solidFill>
                  <a:srgbClr val="FF7900"/>
                </a:solidFill>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Biens supports</a:t>
            </a:r>
            <a:r>
              <a:rPr lang="fr-FR" sz="1800" b="0" i="0" u="none" strike="noStrike" kern="1200">
                <a:solidFill>
                  <a:srgbClr val="FF7900"/>
                </a:solidFill>
                <a:effectLst/>
                <a:latin typeface="Calibri" panose="020F0502020204030204" pitchFamily="34" charset="0"/>
              </a:rPr>
              <a:t>, #Biens essentiels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n°2</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21705" y="3175692"/>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5" name="Image 14">
            <a:extLst>
              <a:ext uri="{FF2B5EF4-FFF2-40B4-BE49-F238E27FC236}">
                <a16:creationId xmlns:a16="http://schemas.microsoft.com/office/drawing/2014/main" id="{C409125C-A260-BB89-7302-68CF503705B1}"/>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146" y="3381333"/>
            <a:ext cx="1172603" cy="1172603"/>
          </a:xfrm>
          <a:prstGeom prst="rect">
            <a:avLst/>
          </a:prstGeom>
        </p:spPr>
      </p:pic>
      <p:sp>
        <p:nvSpPr>
          <p:cNvPr id="4" name="ZoneTexte 3">
            <a:extLst>
              <a:ext uri="{FF2B5EF4-FFF2-40B4-BE49-F238E27FC236}">
                <a16:creationId xmlns:a16="http://schemas.microsoft.com/office/drawing/2014/main" id="{9A0B5FEC-57E0-9779-96A7-AB36BFBFB145}"/>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30" name="Ellipse 29">
            <a:extLst>
              <a:ext uri="{FF2B5EF4-FFF2-40B4-BE49-F238E27FC236}">
                <a16:creationId xmlns:a16="http://schemas.microsoft.com/office/drawing/2014/main" id="{F967B3C6-2930-C641-32BA-60A59F0AF5FE}"/>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95E008A2-4187-E8A9-6574-1E2E3F29C063}"/>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448A4F51-C540-6456-C5DF-D66315F75E4C}"/>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122A792E-1405-91F5-EB84-1EA9109A5D94}"/>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C1C8C204-A545-50FC-0C97-9965E41652FB}"/>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AB7A9F97-5F50-7A0E-0C99-7E6ED041B4E4}"/>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7BA9AC1E-438B-77B3-86C0-945D4876F1DC}"/>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43921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8500C12D-9FD7-E088-EBD4-09FDDF5A0E7A}"/>
              </a:ext>
            </a:extLst>
          </p:cNvPr>
          <p:cNvPicPr>
            <a:picLocks noChangeAspect="1"/>
          </p:cNvPicPr>
          <p:nvPr/>
        </p:nvPicPr>
        <p:blipFill rotWithShape="1">
          <a:blip r:embed="rId2">
            <a:extLst>
              <a:ext uri="{28A0092B-C50C-407E-A947-70E740481C1C}">
                <a14:useLocalDpi xmlns:a14="http://schemas.microsoft.com/office/drawing/2010/main" val="0"/>
              </a:ext>
            </a:extLst>
          </a:blip>
          <a:srcRect t="18808"/>
          <a:stretch/>
        </p:blipFill>
        <p:spPr>
          <a:xfrm>
            <a:off x="-15275" y="0"/>
            <a:ext cx="6858000" cy="4454506"/>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2</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en-US">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en-US" err="1">
                <a:solidFill>
                  <a:schemeClr val="tx1">
                    <a:lumMod val="65000"/>
                    <a:lumOff val="35000"/>
                  </a:schemeClr>
                </a:solidFill>
                <a:latin typeface="Helvetica 75 Bold" panose="020B0804020202020204" pitchFamily="34" charset="0"/>
              </a:rPr>
              <a:t>c</a:t>
            </a:r>
            <a:r>
              <a:rPr kumimoji="0" lang="en-US" b="0" i="0" u="none" strike="noStrike" kern="1200" cap="none" spc="0" normalizeH="0" baseline="0" err="1">
                <a:ln>
                  <a:noFill/>
                </a:ln>
                <a:solidFill>
                  <a:schemeClr val="tx1">
                    <a:lumMod val="65000"/>
                    <a:lumOff val="35000"/>
                  </a:schemeClr>
                </a:solidFill>
                <a:effectLst/>
                <a:uLnTx/>
                <a:uFillTx/>
                <a:latin typeface="Helvetica 75 Bold" panose="020B0804020202020204" pitchFamily="34" charset="0"/>
                <a:ea typeface="+mn-ea"/>
                <a:cs typeface="+mn-cs"/>
              </a:rPr>
              <a:t>onférence</a:t>
            </a:r>
            <a:endPar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endParaRPr>
          </a:p>
        </p:txBody>
      </p:sp>
      <p:sp>
        <p:nvSpPr>
          <p:cNvPr id="6" name="Rectangle 5">
            <a:extLst>
              <a:ext uri="{FF2B5EF4-FFF2-40B4-BE49-F238E27FC236}">
                <a16:creationId xmlns:a16="http://schemas.microsoft.com/office/drawing/2014/main" id="{1524A42E-F690-B169-FF26-8CC4CA55AA95}"/>
              </a:ext>
            </a:extLst>
          </p:cNvPr>
          <p:cNvSpPr/>
          <p:nvPr/>
        </p:nvSpPr>
        <p:spPr>
          <a:xfrm>
            <a:off x="3567626" y="3244889"/>
            <a:ext cx="3321093" cy="64753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5400"/>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171533459"/>
              </p:ext>
            </p:extLst>
          </p:nvPr>
        </p:nvGraphicFramePr>
        <p:xfrm>
          <a:off x="3798791" y="3449458"/>
          <a:ext cx="2913567" cy="4871085"/>
        </p:xfrm>
        <a:graphic>
          <a:graphicData uri="http://schemas.openxmlformats.org/drawingml/2006/table">
            <a:tbl>
              <a:tblPr/>
              <a:tblGrid>
                <a:gridCol w="2913567">
                  <a:extLst>
                    <a:ext uri="{9D8B030D-6E8A-4147-A177-3AD203B41FA5}">
                      <a16:colId xmlns:a16="http://schemas.microsoft.com/office/drawing/2014/main" val="3788565522"/>
                    </a:ext>
                  </a:extLst>
                </a:gridCol>
              </a:tblGrid>
              <a:tr h="1888474">
                <a:tc>
                  <a:txBody>
                    <a:bodyPr/>
                    <a:lstStyle/>
                    <a:p>
                      <a:pPr algn="l" fontAlgn="ctr"/>
                      <a:r>
                        <a:rPr lang="fr-FR" sz="2800" b="1" i="0" u="none" strike="noStrike" dirty="0">
                          <a:solidFill>
                            <a:srgbClr val="FF7900"/>
                          </a:solidFill>
                          <a:effectLst/>
                          <a:latin typeface="Calibri" panose="020F0502020204030204" pitchFamily="34" charset="0"/>
                        </a:rPr>
                        <a:t>A</a:t>
                      </a:r>
                      <a:r>
                        <a:rPr lang="fr-FR" sz="2000" b="0" i="0" u="none" strike="noStrike" dirty="0">
                          <a:solidFill>
                            <a:schemeClr val="bg1"/>
                          </a:solidFill>
                          <a:effectLst/>
                          <a:latin typeface="Calibri" panose="020F0502020204030204" pitchFamily="34" charset="0"/>
                        </a:rPr>
                        <a:t>ppréhender la réalité de l'environnement technique de l’entreprise (Protection, Défense, Résilience) et identifier les composants services, terminaux et réseaux du SI afin de les intégrer dans la politique de sécurité protective.</a:t>
                      </a:r>
                      <a:br>
                        <a:rPr lang="fr-FR" sz="2000" b="0" i="0" u="none" strike="noStrike" dirty="0">
                          <a:solidFill>
                            <a:schemeClr val="bg1"/>
                          </a:solidFill>
                          <a:effectLst/>
                          <a:latin typeface="Calibri" panose="020F0502020204030204" pitchFamily="34" charset="0"/>
                        </a:rPr>
                      </a:br>
                      <a:r>
                        <a:rPr lang="fr-FR" sz="2800" b="1" i="0" u="none" strike="noStrike" dirty="0">
                          <a:solidFill>
                            <a:srgbClr val="FF7900"/>
                          </a:solidFill>
                          <a:effectLst/>
                          <a:latin typeface="Calibri" panose="020F0502020204030204" pitchFamily="34" charset="0"/>
                        </a:rPr>
                        <a:t>D</a:t>
                      </a:r>
                      <a:r>
                        <a:rPr lang="fr-FR" sz="2000" b="0" i="0" u="none" strike="noStrike" dirty="0">
                          <a:solidFill>
                            <a:schemeClr val="bg1"/>
                          </a:solidFill>
                          <a:effectLst/>
                          <a:latin typeface="Calibri" panose="020F0502020204030204" pitchFamily="34" charset="0"/>
                        </a:rPr>
                        <a:t>écouvrir les modèles d'architecture de sécurité périmétrique afin d'assurer le filtrage nécessaire et la détection des menaces sur le SI.</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chemeClr val="accent4">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3</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en-US" sz="3600" b="1">
                <a:solidFill>
                  <a:schemeClr val="bg1"/>
                </a:solidFill>
                <a:latin typeface="Helvetica 65 Medium" panose="020B0604020202020204" pitchFamily="34" charset="0"/>
              </a:rPr>
              <a:t>Architectures &amp; Technologies</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45642" y="4892002"/>
            <a:ext cx="3183419" cy="378565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dirty="0">
                <a:solidFill>
                  <a:srgbClr val="000000"/>
                </a:solidFill>
                <a:effectLst/>
                <a:latin typeface="Calibri"/>
                <a:cs typeface="Calibri"/>
              </a:rPr>
              <a:t>De l’analyse de </a:t>
            </a:r>
            <a:r>
              <a:rPr lang="fr-FR" sz="1200" b="1" dirty="0">
                <a:solidFill>
                  <a:srgbClr val="000000"/>
                </a:solidFill>
                <a:latin typeface="Calibri"/>
                <a:cs typeface="Calibri"/>
              </a:rPr>
              <a:t>risques</a:t>
            </a:r>
            <a:r>
              <a:rPr lang="fr-FR" sz="1200" b="1" i="0" dirty="0">
                <a:solidFill>
                  <a:srgbClr val="000000"/>
                </a:solidFill>
                <a:effectLst/>
                <a:latin typeface="Calibri"/>
                <a:cs typeface="Calibri"/>
              </a:rPr>
              <a:t> aux fonctions de </a:t>
            </a:r>
            <a:r>
              <a:rPr lang="fr-FR" sz="1200" b="1" dirty="0">
                <a:solidFill>
                  <a:srgbClr val="000000"/>
                </a:solidFill>
                <a:latin typeface="Calibri"/>
                <a:cs typeface="Calibri"/>
              </a:rPr>
              <a:t>sécurité</a:t>
            </a:r>
            <a:endParaRPr lang="fr-FR" dirty="0"/>
          </a:p>
          <a:p>
            <a:pPr marL="628650" lvl="1" indent="-171450" algn="l">
              <a:buClr>
                <a:srgbClr val="FF7900"/>
              </a:buClr>
              <a:buFont typeface="Wingdings" pitchFamily="2" charset="2"/>
              <a:buChar char="§"/>
            </a:pPr>
            <a:r>
              <a:rPr lang="fr-FR" sz="1200" b="0" i="0" dirty="0">
                <a:solidFill>
                  <a:schemeClr val="bg2">
                    <a:lumMod val="50000"/>
                  </a:schemeClr>
                </a:solidFill>
                <a:effectLst/>
                <a:latin typeface="Calibri"/>
                <a:cs typeface="Calibri"/>
              </a:rPr>
              <a:t>Filtrage, Accès, </a:t>
            </a:r>
            <a:r>
              <a:rPr lang="fr-FR" sz="1200" dirty="0">
                <a:solidFill>
                  <a:schemeClr val="bg2">
                    <a:lumMod val="50000"/>
                  </a:schemeClr>
                </a:solidFill>
                <a:latin typeface="Calibri"/>
                <a:cs typeface="Calibri"/>
              </a:rPr>
              <a:t>Cryptographie, Sécurité réseau</a:t>
            </a:r>
            <a:endParaRPr lang="fr-FR" sz="1200" b="0" i="0" dirty="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dirty="0">
                <a:solidFill>
                  <a:srgbClr val="000000"/>
                </a:solidFill>
                <a:latin typeface="Calibri"/>
                <a:cs typeface="Calibri"/>
              </a:rPr>
              <a:t>Architecture et composants de système d’information</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Front applications, middleware (BDD, serveurs messagerie), </a:t>
            </a:r>
            <a:r>
              <a:rPr lang="fr-FR" sz="1200" dirty="0" err="1">
                <a:solidFill>
                  <a:schemeClr val="bg2">
                    <a:lumMod val="50000"/>
                  </a:schemeClr>
                </a:solidFill>
                <a:latin typeface="Calibri"/>
                <a:cs typeface="Calibri"/>
              </a:rPr>
              <a:t>Endpoints</a:t>
            </a:r>
            <a:r>
              <a:rPr lang="fr-FR" sz="1200" dirty="0">
                <a:solidFill>
                  <a:schemeClr val="bg2">
                    <a:lumMod val="50000"/>
                  </a:schemeClr>
                </a:solidFill>
                <a:latin typeface="Calibri"/>
                <a:cs typeface="Calibri"/>
              </a:rPr>
              <a:t> (PC, Mobile, IOT ...), Réseau (Journaux: Traçabilité)</a:t>
            </a:r>
            <a:endParaRPr lang="fr-FR" sz="1200" dirty="0">
              <a:solidFill>
                <a:schemeClr val="bg2">
                  <a:lumMod val="50000"/>
                </a:schemeClr>
              </a:solidFill>
              <a:latin typeface="Calibri" panose="020F0502020204030204" pitchFamily="34" charset="0"/>
              <a:cs typeface="Calibri"/>
            </a:endParaRPr>
          </a:p>
          <a:p>
            <a:pPr marL="171450" indent="-171450" algn="l">
              <a:buFont typeface="Arial" panose="020B0604020202020204" pitchFamily="34" charset="0"/>
              <a:buChar char="•"/>
            </a:pPr>
            <a:r>
              <a:rPr lang="fr-FR" sz="1200" b="1" i="0" dirty="0">
                <a:solidFill>
                  <a:srgbClr val="000000"/>
                </a:solidFill>
                <a:effectLst/>
                <a:latin typeface="Calibri"/>
                <a:cs typeface="Calibri"/>
              </a:rPr>
              <a:t>Modèle</a:t>
            </a:r>
            <a:r>
              <a:rPr lang="fr-FR" sz="1200" b="1" dirty="0">
                <a:solidFill>
                  <a:srgbClr val="000000"/>
                </a:solidFill>
                <a:latin typeface="Calibri"/>
                <a:cs typeface="Calibri"/>
              </a:rPr>
              <a:t>s de sécurité et technologies de sécurité protectives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château fort (FW, Proxy, anti DDoS), cloisonnement, accès admin dédié</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sondes de détection (IDS/IDP)</a:t>
            </a:r>
            <a:endParaRPr lang="fr-FR" sz="1200" dirty="0">
              <a:solidFill>
                <a:schemeClr val="bg2">
                  <a:lumMod val="50000"/>
                </a:schemeClr>
              </a:solidFill>
              <a:latin typeface="Calibri" panose="020F0502020204030204" pitchFamily="34" charset="0"/>
              <a:cs typeface="Calibri"/>
            </a:endParaRP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IAM , </a:t>
            </a:r>
            <a:r>
              <a:rPr lang="fr-FR" sz="1200" dirty="0" err="1">
                <a:solidFill>
                  <a:schemeClr val="bg2">
                    <a:lumMod val="50000"/>
                  </a:schemeClr>
                </a:solidFill>
                <a:latin typeface="Calibri"/>
                <a:cs typeface="Calibri"/>
              </a:rPr>
              <a:t>ZeroTrust</a:t>
            </a:r>
            <a:r>
              <a:rPr lang="fr-FR" sz="1200" dirty="0">
                <a:solidFill>
                  <a:schemeClr val="bg2">
                    <a:lumMod val="50000"/>
                  </a:schemeClr>
                </a:solidFill>
                <a:latin typeface="Calibri"/>
                <a:cs typeface="Calibri"/>
              </a:rPr>
              <a:t>, Bastion, VPN SSL, NAC</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Multi Cloud - CASB</a:t>
            </a:r>
          </a:p>
          <a:p>
            <a:pPr marL="171450" indent="-171450" algn="l">
              <a:buFont typeface="Arial" panose="020B0604020202020204" pitchFamily="34" charset="0"/>
              <a:buChar char="•"/>
            </a:pPr>
            <a:r>
              <a:rPr lang="fr-FR" sz="1200" b="1" i="0" dirty="0">
                <a:solidFill>
                  <a:srgbClr val="000000"/>
                </a:solidFill>
                <a:effectLst/>
                <a:latin typeface="Calibri"/>
                <a:cs typeface="Calibri"/>
              </a:rPr>
              <a:t>Sécurité Endpoint</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FW local, </a:t>
            </a:r>
            <a:r>
              <a:rPr lang="fr-FR" sz="1200" dirty="0" err="1">
                <a:solidFill>
                  <a:schemeClr val="bg2">
                    <a:lumMod val="50000"/>
                  </a:schemeClr>
                </a:solidFill>
                <a:latin typeface="Calibri"/>
                <a:cs typeface="Calibri"/>
              </a:rPr>
              <a:t>AntiVirus</a:t>
            </a:r>
            <a:r>
              <a:rPr lang="fr-FR" sz="1200" dirty="0">
                <a:solidFill>
                  <a:schemeClr val="bg2">
                    <a:lumMod val="50000"/>
                  </a:schemeClr>
                </a:solidFill>
                <a:latin typeface="Calibri"/>
                <a:cs typeface="Calibri"/>
              </a:rPr>
              <a:t>, EDS/EDR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43818" y="3705337"/>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2 x 1h - </a:t>
            </a:r>
            <a:r>
              <a:rPr lang="en-US" sz="1100">
                <a:solidFill>
                  <a:schemeClr val="bg1"/>
                </a:solidFill>
                <a:latin typeface="Helvetica 75 Bold" panose="020B0804020202020204" pitchFamily="34" charset="0"/>
              </a:rPr>
              <a:t> E-learning</a:t>
            </a:r>
            <a:endPar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en-US" sz="1000" err="1">
                <a:solidFill>
                  <a:schemeClr val="bg1"/>
                </a:solidFill>
                <a:latin typeface="Helvetica 75 Bold" panose="020B0804020202020204" pitchFamily="34" charset="0"/>
              </a:rPr>
              <a:t>Présentiel</a:t>
            </a:r>
            <a:r>
              <a:rPr lang="en-US" sz="1000">
                <a:solidFill>
                  <a:schemeClr val="bg1"/>
                </a:solidFill>
                <a:latin typeface="Helvetica 75 Bold" panose="020B0804020202020204" pitchFamily="34" charset="0"/>
              </a:rPr>
              <a:t> + </a:t>
            </a:r>
            <a:r>
              <a:rPr lang="en-US" sz="1000" err="1">
                <a:solidFill>
                  <a:schemeClr val="bg1"/>
                </a:solidFill>
                <a:latin typeface="Helvetica 75 Bold" panose="020B0804020202020204" pitchFamily="34" charset="0"/>
              </a:rPr>
              <a:t>visio</a:t>
            </a:r>
            <a:endPar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7964" y="8895282"/>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sz="1800" b="0" i="0" u="none" strike="noStrike" kern="1200">
                <a:solidFill>
                  <a:srgbClr val="FF7900"/>
                </a:solidFill>
                <a:effectLst/>
                <a:latin typeface="Calibri" panose="020F0502020204030204" pitchFamily="34" charset="0"/>
              </a:rPr>
              <a:t>IAM</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PKI</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Firewall,</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Proxy,</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Zerotrust</a:t>
            </a:r>
            <a:r>
              <a:rPr lang="fr-FR" sz="1800" b="0" i="0" u="none" strike="noStrike" kern="1200">
                <a:solidFill>
                  <a:srgbClr val="FF7900"/>
                </a:solidFill>
                <a:effectLst/>
                <a:latin typeface="Calibri" panose="020F0502020204030204" pitchFamily="34" charset="0"/>
              </a:rPr>
              <a:t>, #logs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427" y="2681549"/>
            <a:ext cx="3337131" cy="56256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5CA18D20-8096-63A5-C674-AF674269FEB2}"/>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3935" y="3397255"/>
            <a:ext cx="1199415" cy="1199415"/>
          </a:xfrm>
          <a:prstGeom prst="rect">
            <a:avLst/>
          </a:prstGeom>
        </p:spPr>
      </p:pic>
      <p:sp>
        <p:nvSpPr>
          <p:cNvPr id="21" name="ZoneTexte 20">
            <a:extLst>
              <a:ext uri="{FF2B5EF4-FFF2-40B4-BE49-F238E27FC236}">
                <a16:creationId xmlns:a16="http://schemas.microsoft.com/office/drawing/2014/main" id="{6E949E30-8D9F-5235-991E-1AF0C513295B}"/>
              </a:ext>
            </a:extLst>
          </p:cNvPr>
          <p:cNvSpPr txBox="1"/>
          <p:nvPr/>
        </p:nvSpPr>
        <p:spPr>
          <a:xfrm>
            <a:off x="4578287" y="2983077"/>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n°3</a:t>
            </a:r>
            <a:endParaRPr lang="fr-FR" sz="1400" b="0" i="0" u="none" strike="noStrike">
              <a:solidFill>
                <a:srgbClr val="FF7900"/>
              </a:solidFill>
              <a:effectLst/>
              <a:latin typeface="Arial" panose="020B0604020202020204" pitchFamily="34" charset="0"/>
            </a:endParaRPr>
          </a:p>
        </p:txBody>
      </p:sp>
      <p:grpSp>
        <p:nvGrpSpPr>
          <p:cNvPr id="15" name="Groupe 14">
            <a:extLst>
              <a:ext uri="{FF2B5EF4-FFF2-40B4-BE49-F238E27FC236}">
                <a16:creationId xmlns:a16="http://schemas.microsoft.com/office/drawing/2014/main" id="{9CF21EAD-2FF6-B18C-FC8F-B4209B31E115}"/>
              </a:ext>
            </a:extLst>
          </p:cNvPr>
          <p:cNvGrpSpPr/>
          <p:nvPr/>
        </p:nvGrpSpPr>
        <p:grpSpPr>
          <a:xfrm>
            <a:off x="4407980" y="9101785"/>
            <a:ext cx="1587297" cy="400110"/>
            <a:chOff x="4336955" y="3334752"/>
            <a:chExt cx="1587297" cy="400110"/>
          </a:xfrm>
        </p:grpSpPr>
        <p:sp>
          <p:nvSpPr>
            <p:cNvPr id="44" name="ZoneTexte 43">
              <a:extLst>
                <a:ext uri="{FF2B5EF4-FFF2-40B4-BE49-F238E27FC236}">
                  <a16:creationId xmlns:a16="http://schemas.microsoft.com/office/drawing/2014/main" id="{8F2EF8B7-5D5E-F2EA-896A-C859D78B7A19}"/>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45" name="Image 44">
              <a:extLst>
                <a:ext uri="{FF2B5EF4-FFF2-40B4-BE49-F238E27FC236}">
                  <a16:creationId xmlns:a16="http://schemas.microsoft.com/office/drawing/2014/main" id="{65F19991-93FE-1EB5-5F26-BA4D25239582}"/>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
        <p:nvSpPr>
          <p:cNvPr id="20" name="ZoneTexte 19">
            <a:extLst>
              <a:ext uri="{FF2B5EF4-FFF2-40B4-BE49-F238E27FC236}">
                <a16:creationId xmlns:a16="http://schemas.microsoft.com/office/drawing/2014/main" id="{57A3351A-B5D0-1770-C3F7-F0268A88CE03}"/>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23" name="Ellipse 22">
            <a:extLst>
              <a:ext uri="{FF2B5EF4-FFF2-40B4-BE49-F238E27FC236}">
                <a16:creationId xmlns:a16="http://schemas.microsoft.com/office/drawing/2014/main" id="{D94D2EFA-759D-22B4-2EFE-9030AE92CE30}"/>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4" name="Ellipse 23">
            <a:extLst>
              <a:ext uri="{FF2B5EF4-FFF2-40B4-BE49-F238E27FC236}">
                <a16:creationId xmlns:a16="http://schemas.microsoft.com/office/drawing/2014/main" id="{09267A58-B570-1F89-3182-C4897E13E929}"/>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9" name="Ellipse 28">
            <a:extLst>
              <a:ext uri="{FF2B5EF4-FFF2-40B4-BE49-F238E27FC236}">
                <a16:creationId xmlns:a16="http://schemas.microsoft.com/office/drawing/2014/main" id="{3DA79A60-742E-D4AF-D774-E2E7B5253053}"/>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0" name="Ellipse 29">
            <a:extLst>
              <a:ext uri="{FF2B5EF4-FFF2-40B4-BE49-F238E27FC236}">
                <a16:creationId xmlns:a16="http://schemas.microsoft.com/office/drawing/2014/main" id="{C5B35D26-A761-3136-23F1-C6E0A30670D4}"/>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179EFCF2-0D7E-4BF2-2E36-C8404F7C4EB7}"/>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9F4646B8-EA02-125D-6246-AC6A824F4127}"/>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A6E46F3E-F148-62D4-9B45-22855D7611DC}"/>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296047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5BEF33F8-827F-0E9F-3C27-C80AB82357B9}"/>
              </a:ext>
            </a:extLst>
          </p:cNvPr>
          <p:cNvPicPr>
            <a:picLocks noChangeAspect="1"/>
          </p:cNvPicPr>
          <p:nvPr/>
        </p:nvPicPr>
        <p:blipFill rotWithShape="1">
          <a:blip r:embed="rId2">
            <a:extLst>
              <a:ext uri="{28A0092B-C50C-407E-A947-70E740481C1C}">
                <a14:useLocalDpi xmlns:a14="http://schemas.microsoft.com/office/drawing/2010/main" val="0"/>
              </a:ext>
            </a:extLst>
          </a:blip>
          <a:srcRect l="4245" t="23199" r="1740" b="-337"/>
          <a:stretch/>
        </p:blipFill>
        <p:spPr>
          <a:xfrm>
            <a:off x="-44995" y="-1"/>
            <a:ext cx="6933714" cy="3305577"/>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fr-FR">
                <a:solidFill>
                  <a:schemeClr val="bg2">
                    <a:lumMod val="25000"/>
                  </a:schemeClr>
                </a:solidFill>
                <a:latin typeface="Helvetica 75 Bold" panose="020B0804020202020204" pitchFamily="34" charset="0"/>
              </a:rPr>
              <a:t>c</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824664050"/>
              </p:ext>
            </p:extLst>
          </p:nvPr>
        </p:nvGraphicFramePr>
        <p:xfrm>
          <a:off x="3745760" y="3548524"/>
          <a:ext cx="2987692" cy="487108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a:rPr>
                        <a:t>A</a:t>
                      </a:r>
                      <a:r>
                        <a:rPr lang="fr-FR" sz="2000" b="0" i="0" u="none" strike="noStrike">
                          <a:solidFill>
                            <a:schemeClr val="bg1"/>
                          </a:solidFill>
                          <a:effectLst/>
                          <a:latin typeface="Calibri"/>
                        </a:rPr>
                        <a:t>ppréhender les enjeux de conformité et de pilotage de la sécurité de l’entreprise afin d'être à même de lister les biens à protéger dans une politique de sécurité et de définir un système de management de sécurité conformes aux normes ISO.</a:t>
                      </a:r>
                    </a:p>
                    <a:p>
                      <a:pPr algn="l" fontAlgn="ctr"/>
                      <a:r>
                        <a:rPr lang="fr-FR" sz="2800" b="1" i="0" u="none" strike="noStrike">
                          <a:solidFill>
                            <a:srgbClr val="FF7900"/>
                          </a:solidFill>
                          <a:effectLst/>
                          <a:latin typeface="Calibri"/>
                        </a:rPr>
                        <a:t>C</a:t>
                      </a:r>
                      <a:r>
                        <a:rPr lang="fr-FR" sz="2000" b="0" i="0" u="none" strike="noStrike">
                          <a:solidFill>
                            <a:schemeClr val="bg1"/>
                          </a:solidFill>
                          <a:effectLst/>
                          <a:latin typeface="Calibri"/>
                        </a:rPr>
                        <a:t>omprendre le périmètre de certification et les plans de continuité définis afin de valider les mesures de sécurité et d'organiser les audits de conformité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1496" y="679139"/>
            <a:ext cx="1270000" cy="1219157"/>
          </a:xfrm>
          <a:prstGeom prst="ellipse">
            <a:avLst/>
          </a:prstGeom>
          <a:solidFill>
            <a:srgbClr val="4BB4E6"/>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4</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Management de la sécurité</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95706" y="4949240"/>
            <a:ext cx="3310796" cy="360098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fr-FR" sz="1200" b="1" dirty="0">
              <a:solidFill>
                <a:srgbClr val="000000"/>
              </a:solidFill>
              <a:latin typeface="Calibri"/>
              <a:cs typeface="Calibri"/>
            </a:endParaRPr>
          </a:p>
          <a:p>
            <a:pPr marL="171450" indent="-171450">
              <a:buFont typeface="Arial" panose="020B0604020202020204" pitchFamily="34" charset="0"/>
              <a:buChar char="•"/>
            </a:pPr>
            <a:r>
              <a:rPr lang="fr-FR" sz="1200" b="1" dirty="0">
                <a:solidFill>
                  <a:srgbClr val="000000"/>
                </a:solidFill>
                <a:latin typeface="Calibri"/>
                <a:cs typeface="Calibri"/>
              </a:rPr>
              <a:t>Contraintes légales et normatives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Contraintes d'état OIV, OSE, Défense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RGPD, NIS 2, LPM</a:t>
            </a:r>
          </a:p>
          <a:p>
            <a:pPr marL="171450" indent="-171450">
              <a:buFont typeface="Arial" panose="020B0604020202020204" pitchFamily="34" charset="0"/>
              <a:buChar char="•"/>
            </a:pPr>
            <a:r>
              <a:rPr lang="fr-FR" sz="1200" b="1" dirty="0">
                <a:solidFill>
                  <a:srgbClr val="000000"/>
                </a:solidFill>
                <a:latin typeface="Calibri"/>
                <a:cs typeface="Calibri"/>
              </a:rPr>
              <a:t>Construction de la Politique de sécurité du système d’information</a:t>
            </a:r>
            <a:endParaRPr lang="fr-FR" dirty="0">
              <a:cs typeface="Calibri"/>
            </a:endParaRP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PSG, comment passe-t-on de l’analyse de risques à une PSSI ?</a:t>
            </a:r>
          </a:p>
          <a:p>
            <a:pPr marL="171450" indent="-171450">
              <a:buFont typeface="Arial" panose="020B0604020202020204" pitchFamily="34" charset="0"/>
              <a:buChar char="•"/>
            </a:pPr>
            <a:r>
              <a:rPr lang="fr-FR" sz="1200" b="1" dirty="0">
                <a:solidFill>
                  <a:srgbClr val="000000"/>
                </a:solidFill>
                <a:latin typeface="Calibri"/>
                <a:cs typeface="Calibri"/>
              </a:rPr>
              <a:t>Système de Management de la Sécurité de l'Information (SMSI)</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Introduction à ISO 27001, Historique et basiques, périmètre de certification, mesures ISO 27002</a:t>
            </a:r>
          </a:p>
          <a:p>
            <a:pPr marL="171450" indent="-171450">
              <a:buFont typeface="Arial" panose="020B0604020202020204" pitchFamily="34" charset="0"/>
              <a:buChar char="•"/>
            </a:pPr>
            <a:r>
              <a:rPr lang="fr-FR" sz="1200" b="1" dirty="0">
                <a:solidFill>
                  <a:srgbClr val="000000"/>
                </a:solidFill>
                <a:latin typeface="Calibri"/>
                <a:cs typeface="Calibri"/>
              </a:rPr>
              <a:t>Audit de conformité </a:t>
            </a:r>
            <a:endParaRPr lang="fr-FR" dirty="0"/>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Dashboard RSSI, indicateurs du niveau de sécurité </a:t>
            </a:r>
          </a:p>
          <a:p>
            <a:pPr marL="171450" indent="-171450">
              <a:buFont typeface="Arial" panose="020B0604020202020204" pitchFamily="34" charset="0"/>
              <a:buChar char="•"/>
            </a:pPr>
            <a:r>
              <a:rPr lang="fr-FR" sz="1200" b="1" dirty="0">
                <a:solidFill>
                  <a:srgbClr val="000000"/>
                </a:solidFill>
                <a:latin typeface="Calibri"/>
                <a:cs typeface="Calibri"/>
              </a:rPr>
              <a:t>Gestion de la continuité d'activité</a:t>
            </a:r>
          </a:p>
          <a:p>
            <a:pPr marL="628650" lvl="1" indent="-171450">
              <a:buFont typeface="Arial" panose="020B0604020202020204" pitchFamily="34" charset="0"/>
              <a:buChar char="•"/>
            </a:pPr>
            <a:r>
              <a:rPr lang="fr-FR" sz="1200" dirty="0">
                <a:solidFill>
                  <a:schemeClr val="bg2">
                    <a:lumMod val="50000"/>
                  </a:schemeClr>
                </a:solidFill>
                <a:latin typeface="Calibri"/>
                <a:cs typeface="Calibri"/>
              </a:rPr>
              <a:t>Norme ISO 22301, définitions </a:t>
            </a:r>
          </a:p>
          <a:p>
            <a:pPr marL="171450" indent="-171450">
              <a:buFont typeface="Arial" panose="020B0604020202020204" pitchFamily="34" charset="0"/>
              <a:buChar char="•"/>
            </a:pPr>
            <a:endParaRPr lang="fr-FR" sz="1200" b="1" dirty="0">
              <a:solidFill>
                <a:srgbClr val="000000"/>
              </a:solidFill>
              <a:latin typeface="Calibri" panose="020F0502020204030204" pitchFamily="34" charset="0"/>
              <a:cs typeface="Calibri"/>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a:t>
            </a:r>
            <a:r>
              <a:rPr lang="fr-FR" sz="1000" err="1">
                <a:solidFill>
                  <a:schemeClr val="bg1"/>
                </a:solidFill>
                <a:latin typeface="Helvetica 75 Bold" panose="020B0804020202020204" pitchFamily="34" charset="0"/>
              </a:rPr>
              <a:t>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9548" y="8741866"/>
            <a:ext cx="3322971" cy="1200329"/>
          </a:xfrm>
          <a:prstGeom prst="rect">
            <a:avLst/>
          </a:prstGeom>
          <a:noFill/>
        </p:spPr>
        <p:txBody>
          <a:bodyPr wrap="square" lIns="91440" tIns="45720" rIns="91440" bIns="45720" rtlCol="0" anchor="t">
            <a:spAutoFit/>
          </a:bodyPr>
          <a:lstStyle/>
          <a:p>
            <a:pPr algn="r" fontAlgn="b"/>
            <a:r>
              <a:rPr lang="fr-FR">
                <a:solidFill>
                  <a:srgbClr val="FF7900"/>
                </a:solidFill>
              </a:rPr>
              <a:t>#SMSI</a:t>
            </a:r>
            <a:r>
              <a:rPr lang="fr-FR">
                <a:solidFill>
                  <a:srgbClr val="FF7900"/>
                </a:solidFill>
                <a:latin typeface="Calibri"/>
                <a:cs typeface="Calibri"/>
              </a:rPr>
              <a:t>, #ISO27001, #ISO27002, #ISO22301</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BCCM</a:t>
            </a:r>
            <a:r>
              <a:rPr lang="fr-FR">
                <a:solidFill>
                  <a:srgbClr val="FF7900"/>
                </a:solidFill>
              </a:rPr>
              <a:t> #</a:t>
            </a:r>
            <a:r>
              <a:rPr lang="fr-FR">
                <a:solidFill>
                  <a:srgbClr val="FF7900"/>
                </a:solidFill>
                <a:latin typeface="Calibri"/>
                <a:cs typeface="Calibri"/>
              </a:rPr>
              <a:t>BCP</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PRA, #PCA</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3" y="2637808"/>
            <a:ext cx="3362444"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442551" y="3070109"/>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n°4</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20" name="Image 19">
            <a:extLst>
              <a:ext uri="{FF2B5EF4-FFF2-40B4-BE49-F238E27FC236}">
                <a16:creationId xmlns:a16="http://schemas.microsoft.com/office/drawing/2014/main" id="{DF33354E-96B6-370D-A3C7-123810ABAF82}"/>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5692" y="3343439"/>
            <a:ext cx="1199415" cy="1199415"/>
          </a:xfrm>
          <a:prstGeom prst="rect">
            <a:avLst/>
          </a:prstGeom>
        </p:spPr>
      </p:pic>
      <p:sp>
        <p:nvSpPr>
          <p:cNvPr id="15" name="ZoneTexte 14">
            <a:extLst>
              <a:ext uri="{FF2B5EF4-FFF2-40B4-BE49-F238E27FC236}">
                <a16:creationId xmlns:a16="http://schemas.microsoft.com/office/drawing/2014/main" id="{3FE9C7C2-4405-2BA7-7B35-8E7A8D3982EC}"/>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16" name="Ellipse 15">
            <a:extLst>
              <a:ext uri="{FF2B5EF4-FFF2-40B4-BE49-F238E27FC236}">
                <a16:creationId xmlns:a16="http://schemas.microsoft.com/office/drawing/2014/main" id="{A2160D23-C638-DE04-49BA-1337131A864D}"/>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0" name="Ellipse 29">
            <a:extLst>
              <a:ext uri="{FF2B5EF4-FFF2-40B4-BE49-F238E27FC236}">
                <a16:creationId xmlns:a16="http://schemas.microsoft.com/office/drawing/2014/main" id="{4420429B-7871-C10A-2515-3B18F3E81392}"/>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63EEA9CC-13EC-ACD3-0070-93D8E223402D}"/>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C0F93B80-C6A9-7348-42CC-8C97497B08E6}"/>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0DEC44F9-4A82-8126-E6BC-8C344140DB94}"/>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6462DD6C-7883-6049-EB06-E5FCB03564F4}"/>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CB95920B-9C5C-296C-4907-8C753B675A24}"/>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424202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F4F8C51F-7C2E-B3AB-1EAA-7BDD57242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2836"/>
            <a:ext cx="6858000" cy="3842623"/>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3</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1662591281"/>
              </p:ext>
            </p:extLst>
          </p:nvPr>
        </p:nvGraphicFramePr>
        <p:xfrm>
          <a:off x="3735238" y="3331122"/>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'avoir s'insérer dans l'organisation de la Cyberdefense de l'entreprise afin de comprendre sa sécurité opérationnelle qui est composée des équipes de gestion des vulnérabilités, de la menace, de la supervision et de la réponse à incidents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9164CD"/>
          </a:solidFill>
          <a:ln w="57150" cap="flat" cmpd="sng" algn="ctr">
            <a:solidFill>
              <a:schemeClr val="bg1"/>
            </a:solidFill>
            <a:prstDash val="solid"/>
          </a:ln>
          <a:effectLst/>
        </p:spPr>
        <p:txBody>
          <a:bodyPr rtlCol="0" anchor="ctr"/>
          <a:lstStyle/>
          <a:p>
            <a:pPr algn="ctr" defTabSz="914400"/>
            <a:endParaRPr lang="fr-FR" sz="1600" kern="0">
              <a:solidFill>
                <a:srgbClr val="FFFFFF"/>
              </a:solidFill>
              <a:latin typeface="Helvetica 75 Bold"/>
            </a:endParaRP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5</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343078" y="676189"/>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La sécurité opérationnelle</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79648" y="4904501"/>
            <a:ext cx="3183419" cy="3231654"/>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fr-FR" sz="1200" b="1" i="0">
              <a:solidFill>
                <a:srgbClr val="000000"/>
              </a:solidFill>
              <a:effectLst/>
              <a:latin typeface="Calibri"/>
              <a:cs typeface="Calibri"/>
            </a:endParaRPr>
          </a:p>
          <a:p>
            <a:pPr marL="171450" indent="-171450">
              <a:buFont typeface="Arial" panose="020B0604020202020204" pitchFamily="34" charset="0"/>
              <a:buChar char="•"/>
            </a:pPr>
            <a:r>
              <a:rPr lang="fr-FR" sz="1200" b="1" i="0" err="1">
                <a:solidFill>
                  <a:srgbClr val="000000"/>
                </a:solidFill>
                <a:effectLst/>
                <a:latin typeface="Calibri"/>
                <a:cs typeface="Calibri"/>
              </a:rPr>
              <a:t>Vulnerability</a:t>
            </a:r>
            <a:r>
              <a:rPr lang="fr-FR" sz="1200" b="1" i="0">
                <a:solidFill>
                  <a:srgbClr val="000000"/>
                </a:solidFill>
                <a:effectLst/>
                <a:latin typeface="Calibri"/>
                <a:cs typeface="Calibri"/>
              </a:rPr>
              <a:t> Management</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Facteurs HOT (Humain, Organisation, Techniques)</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Audit, </a:t>
            </a:r>
            <a:r>
              <a:rPr lang="fr-FR" sz="1200" b="0" i="0" err="1">
                <a:solidFill>
                  <a:schemeClr val="bg2">
                    <a:lumMod val="50000"/>
                  </a:schemeClr>
                </a:solidFill>
                <a:effectLst/>
                <a:latin typeface="Calibri"/>
                <a:cs typeface="Calibri"/>
              </a:rPr>
              <a:t>Pentest</a:t>
            </a:r>
            <a:r>
              <a:rPr lang="fr-FR" sz="1200" b="0" i="0">
                <a:solidFill>
                  <a:schemeClr val="bg2">
                    <a:lumMod val="50000"/>
                  </a:schemeClr>
                </a:solidFill>
                <a:effectLst/>
                <a:latin typeface="Calibri"/>
                <a:cs typeface="Calibri"/>
              </a:rPr>
              <a:t>, CERT</a:t>
            </a:r>
          </a:p>
          <a:p>
            <a:pPr marL="628650" lvl="1" indent="-171450" algn="l">
              <a:buClr>
                <a:srgbClr val="FF7900"/>
              </a:buClr>
              <a:buFont typeface="Wingdings" pitchFamily="2" charset="2"/>
              <a:buChar char="§"/>
            </a:pPr>
            <a:r>
              <a:rPr lang="fr-FR" sz="1200" err="1">
                <a:solidFill>
                  <a:schemeClr val="bg2">
                    <a:lumMod val="50000"/>
                  </a:schemeClr>
                </a:solidFill>
                <a:latin typeface="Calibri"/>
                <a:cs typeface="Calibri"/>
              </a:rPr>
              <a:t>Vulnerability</a:t>
            </a:r>
            <a:r>
              <a:rPr lang="fr-FR" sz="1200">
                <a:solidFill>
                  <a:schemeClr val="bg2">
                    <a:lumMod val="50000"/>
                  </a:schemeClr>
                </a:solidFill>
                <a:latin typeface="Calibri"/>
                <a:cs typeface="Calibri"/>
              </a:rPr>
              <a:t> Intelligence</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err="1">
                <a:solidFill>
                  <a:srgbClr val="000000"/>
                </a:solidFill>
                <a:latin typeface="Calibri"/>
                <a:cs typeface="Calibri"/>
              </a:rPr>
              <a:t>Threat</a:t>
            </a:r>
            <a:r>
              <a:rPr lang="fr-FR" sz="1200" b="1">
                <a:solidFill>
                  <a:srgbClr val="000000"/>
                </a:solidFill>
                <a:latin typeface="Calibri"/>
                <a:cs typeface="Calibri"/>
              </a:rPr>
              <a:t>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Techniques d’attaques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Log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Détection et SIEM</a:t>
            </a:r>
          </a:p>
          <a:p>
            <a:pPr marL="628650" lvl="1" indent="-171450">
              <a:buClr>
                <a:srgbClr val="FF7900"/>
              </a:buClr>
              <a:buFont typeface="Wingdings" pitchFamily="2" charset="2"/>
              <a:buChar char="§"/>
            </a:pPr>
            <a:r>
              <a:rPr lang="fr-FR" sz="1200" err="1">
                <a:solidFill>
                  <a:schemeClr val="bg2">
                    <a:lumMod val="50000"/>
                  </a:schemeClr>
                </a:solidFill>
                <a:latin typeface="Calibri" panose="020F0502020204030204" pitchFamily="34" charset="0"/>
              </a:rPr>
              <a:t>Threat</a:t>
            </a:r>
            <a:r>
              <a:rPr lang="fr-FR" sz="1200">
                <a:solidFill>
                  <a:schemeClr val="bg2">
                    <a:lumMod val="50000"/>
                  </a:schemeClr>
                </a:solidFill>
                <a:latin typeface="Calibri" panose="020F0502020204030204" pitchFamily="34" charset="0"/>
              </a:rPr>
              <a:t> Intelligence</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IOC, CTI</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Incident Management</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CSIRT,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Process de gestion des incidents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Analyse Post-Mortem, forensique</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Gestion de crise Cyber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0739" y="8830708"/>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err="1">
                <a:solidFill>
                  <a:srgbClr val="FF7900"/>
                </a:solidFill>
              </a:rPr>
              <a:t>pentest</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SIEM</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err="1">
                <a:solidFill>
                  <a:srgbClr val="FF7900"/>
                </a:solidFill>
              </a:rPr>
              <a:t>Cyber</a:t>
            </a:r>
            <a:r>
              <a:rPr lang="fr-FR" sz="1800" b="0" i="0" u="none" strike="noStrike" kern="1200" err="1">
                <a:solidFill>
                  <a:srgbClr val="FF7900"/>
                </a:solidFill>
                <a:effectLst/>
                <a:latin typeface="Calibri" panose="020F0502020204030204" pitchFamily="34" charset="0"/>
              </a:rPr>
              <a:t>SOC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IOC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CTI, #CERT</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450140" y="3122206"/>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n°5</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4" name="ZoneTexte 3">
            <a:extLst>
              <a:ext uri="{FF2B5EF4-FFF2-40B4-BE49-F238E27FC236}">
                <a16:creationId xmlns:a16="http://schemas.microsoft.com/office/drawing/2014/main" id="{4D86E28E-1797-78F9-9098-2850643FF636}"/>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15" name="Ellipse 14">
            <a:extLst>
              <a:ext uri="{FF2B5EF4-FFF2-40B4-BE49-F238E27FC236}">
                <a16:creationId xmlns:a16="http://schemas.microsoft.com/office/drawing/2014/main" id="{1EAEED6D-160C-8461-93D2-BF40D910F05D}"/>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0" name="Ellipse 19">
            <a:extLst>
              <a:ext uri="{FF2B5EF4-FFF2-40B4-BE49-F238E27FC236}">
                <a16:creationId xmlns:a16="http://schemas.microsoft.com/office/drawing/2014/main" id="{3133F968-5A59-32FD-64BC-F2603B6F47BD}"/>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40AF9E97-7DDE-B558-5DDC-1377EA4B8543}"/>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2B89C215-048C-56B4-5E2E-E41C5D3C657A}"/>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B6F9B3AB-6523-3446-5DB5-0F70730049E1}"/>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F26D5FD7-3BE1-B02C-6AD0-25BE12BEC269}"/>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CB77B964-66D7-FED0-D46C-83028318062E}"/>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3016539219"/>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A32C140A078341B5F80E20CC80637A" ma:contentTypeVersion="16" ma:contentTypeDescription="Crée un document." ma:contentTypeScope="" ma:versionID="9fe0c9542638967070834822343f5b4b">
  <xsd:schema xmlns:xsd="http://www.w3.org/2001/XMLSchema" xmlns:xs="http://www.w3.org/2001/XMLSchema" xmlns:p="http://schemas.microsoft.com/office/2006/metadata/properties" xmlns:ns2="171f1213-7bf6-4d86-990a-6b8ce816bd43" xmlns:ns3="eff491a8-9e89-43ed-bdac-cae08270df65" targetNamespace="http://schemas.microsoft.com/office/2006/metadata/properties" ma:root="true" ma:fieldsID="cac18254b5e59c53b5360b44c6ed5c4e" ns2:_="" ns3:_="">
    <xsd:import namespace="171f1213-7bf6-4d86-990a-6b8ce816bd43"/>
    <xsd:import namespace="eff491a8-9e89-43ed-bdac-cae08270df6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f1213-7bf6-4d86-990a-6b8ce816b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f491a8-9e89-43ed-bdac-cae08270df65"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36cf43a-f493-4136-9102-59cc98b5ae60}" ma:internalName="TaxCatchAll" ma:showField="CatchAllData" ma:web="eff491a8-9e89-43ed-bdac-cae08270df6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ff491a8-9e89-43ed-bdac-cae08270df65" xsi:nil="true"/>
    <lcf76f155ced4ddcb4097134ff3c332f xmlns="171f1213-7bf6-4d86-990a-6b8ce816bd4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9416F31-14FD-40D9-953D-FDAD14F513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1f1213-7bf6-4d86-990a-6b8ce816bd43"/>
    <ds:schemaRef ds:uri="eff491a8-9e89-43ed-bdac-cae08270df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1759DD-7BBB-46B6-9193-BD636A3CBF61}">
  <ds:schemaRefs>
    <ds:schemaRef ds:uri="http://schemas.microsoft.com/sharepoint/v3/contenttype/forms"/>
  </ds:schemaRefs>
</ds:datastoreItem>
</file>

<file path=customXml/itemProps3.xml><?xml version="1.0" encoding="utf-8"?>
<ds:datastoreItem xmlns:ds="http://schemas.openxmlformats.org/officeDocument/2006/customXml" ds:itemID="{713DEF70-88BC-46A3-B689-989D81CDBC7C}">
  <ds:schemaRefs>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openxmlformats.org/package/2006/metadata/core-properties"/>
    <ds:schemaRef ds:uri="eff491a8-9e89-43ed-bdac-cae08270df65"/>
    <ds:schemaRef ds:uri="171f1213-7bf6-4d86-990a-6b8ce816bd43"/>
    <ds:schemaRef ds:uri="http://purl.org/dc/terms/"/>
  </ds:schemaRefs>
</ds:datastoreItem>
</file>

<file path=docMetadata/LabelInfo.xml><?xml version="1.0" encoding="utf-8"?>
<clbl:labelList xmlns:clbl="http://schemas.microsoft.com/office/2020/mipLabelMetadata">
  <clbl:label id="{07222825-62ea-40f3-96b5-5375c07996e2}" enabled="1" method="Privileged" siteId="{90c7a20a-f34b-40bf-bc48-b9253b6f5d20}" removed="0"/>
</clbl:labelList>
</file>

<file path=docProps/app.xml><?xml version="1.0" encoding="utf-8"?>
<Properties xmlns="http://schemas.openxmlformats.org/officeDocument/2006/extended-properties" xmlns:vt="http://schemas.openxmlformats.org/officeDocument/2006/docPropsVTypes">
  <Template>Office Theme</Template>
  <TotalTime>1463</TotalTime>
  <Words>1764</Words>
  <Application>Microsoft Macintosh PowerPoint</Application>
  <PresentationFormat>Personnalisé</PresentationFormat>
  <Paragraphs>287</Paragraphs>
  <Slides>13</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13</vt:i4>
      </vt:variant>
    </vt:vector>
  </HeadingPairs>
  <TitlesOfParts>
    <vt:vector size="24" baseType="lpstr">
      <vt:lpstr>Arial</vt:lpstr>
      <vt:lpstr>Arial,Sans-Serif</vt:lpstr>
      <vt:lpstr>Calibri</vt:lpstr>
      <vt:lpstr>Calibri Light</vt:lpstr>
      <vt:lpstr>Helvetica</vt:lpstr>
      <vt:lpstr>Helvetica 55 Roman</vt:lpstr>
      <vt:lpstr>Helvetica 65 Medium</vt:lpstr>
      <vt:lpstr>Helvetica 75 Bold</vt:lpstr>
      <vt:lpstr>Palatino</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JALBAUD Jeremy DPTG/DFDCG</dc:creator>
  <cp:lastModifiedBy>DUPUIS Eric DSCS/DSEC</cp:lastModifiedBy>
  <cp:revision>3</cp:revision>
  <cp:lastPrinted>2024-01-19T08:35:52Z</cp:lastPrinted>
  <dcterms:created xsi:type="dcterms:W3CDTF">2023-04-03T09:07:26Z</dcterms:created>
  <dcterms:modified xsi:type="dcterms:W3CDTF">2025-05-26T08:32:53Z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Thème Office:8</vt:lpwstr>
  </property>
  <property fmtid="{D5CDD505-2E9C-101B-9397-08002B2CF9AE}" pid="3" name="ClassificationContentMarkingFooterText">
    <vt:lpwstr>Orange Restricted</vt:lpwstr>
  </property>
  <property fmtid="{D5CDD505-2E9C-101B-9397-08002B2CF9AE}" pid="4" name="ContentTypeId">
    <vt:lpwstr>0x0101001CA32C140A078341B5F80E20CC80637A</vt:lpwstr>
  </property>
  <property fmtid="{D5CDD505-2E9C-101B-9397-08002B2CF9AE}" pid="5" name="MediaServiceImageTags">
    <vt:lpwstr/>
  </property>
</Properties>
</file>